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>
  <p:sldMasterIdLst>
    <p:sldMasterId id="2147483648" r:id="rId1"/>
    <p:sldMasterId id="2147483666" r:id="rId2"/>
  </p:sldMasterIdLst>
  <p:notesMasterIdLst>
    <p:notesMasterId r:id="rId52"/>
  </p:notesMasterIdLst>
  <p:handoutMasterIdLst>
    <p:handoutMasterId r:id="rId53"/>
  </p:handoutMasterIdLst>
  <p:sldIdLst>
    <p:sldId id="327" r:id="rId3"/>
    <p:sldId id="328" r:id="rId4"/>
    <p:sldId id="433" r:id="rId5"/>
    <p:sldId id="329" r:id="rId6"/>
    <p:sldId id="431" r:id="rId7"/>
    <p:sldId id="437" r:id="rId8"/>
    <p:sldId id="349" r:id="rId9"/>
    <p:sldId id="350" r:id="rId10"/>
    <p:sldId id="348" r:id="rId11"/>
    <p:sldId id="438" r:id="rId12"/>
    <p:sldId id="432" r:id="rId13"/>
    <p:sldId id="354" r:id="rId14"/>
    <p:sldId id="355" r:id="rId15"/>
    <p:sldId id="356" r:id="rId16"/>
    <p:sldId id="351" r:id="rId17"/>
    <p:sldId id="352" r:id="rId18"/>
    <p:sldId id="353" r:id="rId19"/>
    <p:sldId id="406" r:id="rId20"/>
    <p:sldId id="446" r:id="rId21"/>
    <p:sldId id="447" r:id="rId22"/>
    <p:sldId id="448" r:id="rId23"/>
    <p:sldId id="449" r:id="rId24"/>
    <p:sldId id="441" r:id="rId25"/>
    <p:sldId id="442" r:id="rId26"/>
    <p:sldId id="436" r:id="rId27"/>
    <p:sldId id="359" r:id="rId28"/>
    <p:sldId id="360" r:id="rId29"/>
    <p:sldId id="361" r:id="rId30"/>
    <p:sldId id="440" r:id="rId31"/>
    <p:sldId id="364" r:id="rId32"/>
    <p:sldId id="365" r:id="rId33"/>
    <p:sldId id="366" r:id="rId34"/>
    <p:sldId id="407" r:id="rId35"/>
    <p:sldId id="367" r:id="rId36"/>
    <p:sldId id="439" r:id="rId37"/>
    <p:sldId id="410" r:id="rId38"/>
    <p:sldId id="411" r:id="rId39"/>
    <p:sldId id="413" r:id="rId40"/>
    <p:sldId id="443" r:id="rId41"/>
    <p:sldId id="412" r:id="rId42"/>
    <p:sldId id="414" r:id="rId43"/>
    <p:sldId id="408" r:id="rId44"/>
    <p:sldId id="415" r:id="rId45"/>
    <p:sldId id="416" r:id="rId46"/>
    <p:sldId id="370" r:id="rId47"/>
    <p:sldId id="417" r:id="rId48"/>
    <p:sldId id="444" r:id="rId49"/>
    <p:sldId id="445" r:id="rId50"/>
    <p:sldId id="434" r:id="rId51"/>
  </p:sldIdLst>
  <p:sldSz cx="9144000" cy="6858000" type="screen4x3"/>
  <p:notesSz cx="9777413" cy="6646863"/>
  <p:custDataLst>
    <p:tags r:id="rId54"/>
  </p:custDataLst>
  <p:defaultTextStyle>
    <a:defPPr>
      <a:defRPr lang="en-US"/>
    </a:defPPr>
    <a:lvl1pPr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1pPr>
    <a:lvl2pPr marL="4572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2pPr>
    <a:lvl3pPr marL="9144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3pPr>
    <a:lvl4pPr marL="13716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4pPr>
    <a:lvl5pPr marL="1828800" algn="ctr" rtl="0" fontAlgn="base">
      <a:spcBef>
        <a:spcPct val="5000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094">
          <p15:clr>
            <a:srgbClr val="A4A3A4"/>
          </p15:clr>
        </p15:guide>
        <p15:guide id="2" pos="30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008000"/>
    <a:srgbClr val="FFFFFF"/>
    <a:srgbClr val="FFFF00"/>
    <a:srgbClr val="66FFCC"/>
    <a:srgbClr val="33CCCC"/>
    <a:srgbClr val="FF0000"/>
    <a:srgbClr val="C9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2" autoAdjust="0"/>
    <p:restoredTop sz="95207" autoAdjust="0"/>
  </p:normalViewPr>
  <p:slideViewPr>
    <p:cSldViewPr showGuides="1">
      <p:cViewPr varScale="1">
        <p:scale>
          <a:sx n="105" d="100"/>
          <a:sy n="105" d="100"/>
        </p:scale>
        <p:origin x="1830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4" d="100"/>
          <a:sy n="114" d="100"/>
        </p:scale>
        <p:origin x="2214" y="114"/>
      </p:cViewPr>
      <p:guideLst>
        <p:guide orient="horz" pos="2094"/>
        <p:guide pos="308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809875" y="112713"/>
            <a:ext cx="4237038" cy="331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spcBef>
                <a:spcPct val="0"/>
              </a:spcBef>
              <a:defRPr sz="1200">
                <a:ea typeface="楷体_GB2312" pitchFamily="49" charset="-122"/>
              </a:defRPr>
            </a:lvl1pPr>
          </a:lstStyle>
          <a:p>
            <a:r>
              <a:rPr lang="en-US" altLang="zh-CN"/>
              <a:t>《</a:t>
            </a:r>
            <a:r>
              <a:rPr lang="zh-CN" altLang="en-US"/>
              <a:t>电路与模拟电子技术基础</a:t>
            </a:r>
            <a:r>
              <a:rPr lang="en-US" altLang="zh-CN"/>
              <a:t>》</a:t>
            </a:r>
            <a:r>
              <a:rPr lang="zh-CN" altLang="en-US"/>
              <a:t>讲义</a:t>
            </a:r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313488"/>
            <a:ext cx="4237038" cy="331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eaLnBrk="0" hangingPunct="0">
              <a:spcBef>
                <a:spcPct val="0"/>
              </a:spcBef>
              <a:defRPr sz="1200"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368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38788" y="6313488"/>
            <a:ext cx="4237037" cy="331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0" hangingPunct="0">
              <a:spcBef>
                <a:spcPct val="0"/>
              </a:spcBef>
              <a:defRPr sz="1200">
                <a:ea typeface="楷体_GB2312" pitchFamily="49" charset="-122"/>
              </a:defRPr>
            </a:lvl1pPr>
          </a:lstStyle>
          <a:p>
            <a:r>
              <a:rPr lang="zh-CN" altLang="en-US"/>
              <a:t>第五章</a:t>
            </a:r>
            <a:fld id="{5C62F2D3-B0F4-44DD-A5F7-7DA3EA45D814}" type="slidenum">
              <a:rPr lang="zh-CN" altLang="en-US">
                <a:ea typeface="宋体" panose="02010600030101010101" pitchFamily="2" charset="-122"/>
              </a:rPr>
              <a:t>‹#›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7038" cy="331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l">
              <a:spcBef>
                <a:spcPct val="0"/>
              </a:spcBef>
              <a:defRPr sz="1200"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538788" y="0"/>
            <a:ext cx="4237037" cy="331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spcBef>
                <a:spcPct val="0"/>
              </a:spcBef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06DA4DDF-340E-4821-905B-B37A7B904CC1}" type="datetimeFigureOut">
              <a:rPr lang="en-US"/>
              <a:t>10/7/2023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227388" y="498475"/>
            <a:ext cx="3322637" cy="2492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77900" y="3157538"/>
            <a:ext cx="7821613" cy="29908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313488"/>
            <a:ext cx="4237038" cy="331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l">
              <a:spcBef>
                <a:spcPct val="0"/>
              </a:spcBef>
              <a:defRPr sz="1200"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538788" y="6313488"/>
            <a:ext cx="4237037" cy="331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spcBef>
                <a:spcPct val="0"/>
              </a:spcBef>
              <a:defRPr sz="1200">
                <a:ea typeface="宋体" panose="02010600030101010101" pitchFamily="2" charset="-122"/>
              </a:defRPr>
            </a:lvl1pPr>
          </a:lstStyle>
          <a:p>
            <a:fld id="{157D9AE8-79FF-425C-A0F7-03602A809F6C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7D9AE8-79FF-425C-A0F7-03602A809F6C}" type="slidenum">
              <a:rPr lang="zh-CN" altLang="en-US" smtClean="0"/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8164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9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341438"/>
            <a:ext cx="7772400" cy="1470025"/>
          </a:xfrm>
        </p:spPr>
        <p:txBody>
          <a:bodyPr/>
          <a:lstStyle>
            <a:lvl1pPr algn="ctr">
              <a:defRPr sz="4400" smtClean="0"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573463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mtClean="0"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40965" name="Line 9"/>
          <p:cNvSpPr>
            <a:spLocks noChangeShapeType="1"/>
          </p:cNvSpPr>
          <p:nvPr userDrawn="1"/>
        </p:nvSpPr>
        <p:spPr bwMode="auto">
          <a:xfrm>
            <a:off x="1908175" y="2781300"/>
            <a:ext cx="5543550" cy="0"/>
          </a:xfrm>
          <a:prstGeom prst="line">
            <a:avLst/>
          </a:prstGeom>
          <a:noFill/>
          <a:ln w="88900" cap="sq" cmpd="tri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" name="文本框 13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6443980" y="-27305"/>
            <a:ext cx="2700020" cy="2717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600" b="1" dirty="0">
                <a:solidFill>
                  <a:srgbClr val="FF0000"/>
                </a:solidFill>
              </a:rPr>
              <a:t>电子技术基础课程</a:t>
            </a:r>
            <a:endParaRPr lang="zh-CN" sz="1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97C29DD-F892-4377-BE60-34B7739E88D7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1F5B5CC-9BE1-41AE-A1F6-B78B49B26A3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A384859-D6D0-4076-AAA9-C287807305F0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EF09FB1-153C-4409-877A-3D6EE3FB7213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60350"/>
            <a:ext cx="6192838" cy="7207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 hasCustomPrompt="1"/>
          </p:nvPr>
        </p:nvSpPr>
        <p:spPr>
          <a:xfrm>
            <a:off x="685800" y="1196975"/>
            <a:ext cx="3810000" cy="43307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48200" y="1196975"/>
            <a:ext cx="3810000" cy="43307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8532813" y="6597650"/>
            <a:ext cx="576262" cy="260350"/>
          </a:xfrm>
        </p:spPr>
        <p:txBody>
          <a:bodyPr/>
          <a:lstStyle>
            <a:lvl1pPr>
              <a:defRPr/>
            </a:lvl1pPr>
          </a:lstStyle>
          <a:p>
            <a:fld id="{BAB80591-2656-46E3-B3BE-45903630AB2C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60350"/>
            <a:ext cx="6192838" cy="7207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 hasCustomPrompt="1"/>
          </p:nvPr>
        </p:nvSpPr>
        <p:spPr>
          <a:xfrm>
            <a:off x="685800" y="1196975"/>
            <a:ext cx="3810000" cy="43307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 hasCustomPrompt="1"/>
          </p:nvPr>
        </p:nvSpPr>
        <p:spPr>
          <a:xfrm>
            <a:off x="4648200" y="1196975"/>
            <a:ext cx="3810000" cy="208915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 hasCustomPrompt="1"/>
          </p:nvPr>
        </p:nvSpPr>
        <p:spPr>
          <a:xfrm>
            <a:off x="4648200" y="3438525"/>
            <a:ext cx="3810000" cy="208915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8532813" y="6597650"/>
            <a:ext cx="576262" cy="260350"/>
          </a:xfrm>
        </p:spPr>
        <p:txBody>
          <a:bodyPr/>
          <a:lstStyle>
            <a:lvl1pPr>
              <a:defRPr/>
            </a:lvl1pPr>
          </a:lstStyle>
          <a:p>
            <a:fld id="{FFF5A15B-24C2-4B82-9654-6FFB390D4904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323850" y="260350"/>
            <a:ext cx="6192838" cy="7207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 hasCustomPrompt="1"/>
          </p:nvPr>
        </p:nvSpPr>
        <p:spPr>
          <a:xfrm>
            <a:off x="685800" y="1196975"/>
            <a:ext cx="3810000" cy="208915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 hasCustomPrompt="1"/>
          </p:nvPr>
        </p:nvSpPr>
        <p:spPr>
          <a:xfrm>
            <a:off x="4648200" y="1196975"/>
            <a:ext cx="3810000" cy="208915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 hasCustomPrompt="1"/>
          </p:nvPr>
        </p:nvSpPr>
        <p:spPr>
          <a:xfrm>
            <a:off x="685800" y="3438525"/>
            <a:ext cx="3810000" cy="208915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48200" y="3438525"/>
            <a:ext cx="3810000" cy="208915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>
          <a:xfrm>
            <a:off x="8532813" y="6597650"/>
            <a:ext cx="576262" cy="260350"/>
          </a:xfrm>
        </p:spPr>
        <p:txBody>
          <a:bodyPr/>
          <a:lstStyle>
            <a:lvl1pPr>
              <a:defRPr/>
            </a:lvl1pPr>
          </a:lstStyle>
          <a:p>
            <a:fld id="{FD70B4C8-CEF7-4039-8B7B-D49D2A4E37BC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60350"/>
            <a:ext cx="6192838" cy="7207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85800" y="1196975"/>
            <a:ext cx="3810000" cy="43307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 hasCustomPrompt="1"/>
          </p:nvPr>
        </p:nvSpPr>
        <p:spPr>
          <a:xfrm>
            <a:off x="4648200" y="1196975"/>
            <a:ext cx="3810000" cy="208915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 hasCustomPrompt="1"/>
          </p:nvPr>
        </p:nvSpPr>
        <p:spPr>
          <a:xfrm>
            <a:off x="4648200" y="3438525"/>
            <a:ext cx="3810000" cy="208915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8532813" y="6597650"/>
            <a:ext cx="576262" cy="260350"/>
          </a:xfrm>
        </p:spPr>
        <p:txBody>
          <a:bodyPr/>
          <a:lstStyle>
            <a:lvl1pPr>
              <a:defRPr/>
            </a:lvl1pPr>
          </a:lstStyle>
          <a:p>
            <a:fld id="{5277B124-0F0B-42B5-848D-544A14DE0279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341438"/>
            <a:ext cx="7772400" cy="1470025"/>
          </a:xfrm>
        </p:spPr>
        <p:txBody>
          <a:bodyPr/>
          <a:lstStyle>
            <a:lvl1pPr algn="ctr">
              <a:defRPr sz="4400" smtClean="0"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573463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mtClean="0"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40965" name="Line 9"/>
          <p:cNvSpPr>
            <a:spLocks noChangeShapeType="1"/>
          </p:cNvSpPr>
          <p:nvPr userDrawn="1"/>
        </p:nvSpPr>
        <p:spPr bwMode="auto">
          <a:xfrm>
            <a:off x="1908175" y="2781300"/>
            <a:ext cx="5543550" cy="0"/>
          </a:xfrm>
          <a:prstGeom prst="line">
            <a:avLst/>
          </a:prstGeom>
          <a:noFill/>
          <a:ln w="88900" cap="sq" cmpd="tri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" name="文本框 13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6443980" y="-27305"/>
            <a:ext cx="2700020" cy="2717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600" b="1" dirty="0">
                <a:solidFill>
                  <a:srgbClr val="FF0000"/>
                </a:solidFill>
              </a:rPr>
              <a:t>电子技术基础课程</a:t>
            </a:r>
            <a:endParaRPr lang="zh-CN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2994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102828E-19BD-49C3-9288-8BC371EE3265}" type="slidenum">
              <a:rPr lang="zh-CN" altLang="en-US"/>
              <a:t>‹#›</a:t>
            </a:fld>
            <a:endParaRPr lang="en-US" altLang="zh-CN"/>
          </a:p>
        </p:txBody>
      </p:sp>
      <p:sp>
        <p:nvSpPr>
          <p:cNvPr id="5" name="文本框 13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6443980" y="-27305"/>
            <a:ext cx="2700020" cy="2717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600" b="1" dirty="0">
                <a:solidFill>
                  <a:srgbClr val="FF0000"/>
                </a:solidFill>
              </a:rPr>
              <a:t>电子技术基础课程</a:t>
            </a:r>
            <a:endParaRPr lang="zh-CN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211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102828E-19BD-49C3-9288-8BC371EE3265}" type="slidenum">
              <a:rPr lang="zh-CN" altLang="en-US"/>
              <a:t>‹#›</a:t>
            </a:fld>
            <a:endParaRPr lang="en-US" altLang="zh-CN"/>
          </a:p>
        </p:txBody>
      </p:sp>
      <p:sp>
        <p:nvSpPr>
          <p:cNvPr id="5" name="文本框 13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6443980" y="-27305"/>
            <a:ext cx="2700020" cy="2717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600" b="1" dirty="0">
                <a:solidFill>
                  <a:srgbClr val="FF0000"/>
                </a:solidFill>
              </a:rPr>
              <a:t>电子技术基础课程</a:t>
            </a:r>
            <a:endParaRPr lang="zh-CN" sz="1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3F0D0F5-A432-4776-804B-6B3F7334FDEB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89198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72E7665-1B23-4866-8257-2330CEAE6E0E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57808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1427B71-E4F1-46A0-A71B-CB7B0FF55773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17870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54D82B2-AD22-4596-8B97-855C483586AD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271285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5CCDC51-7D4E-4530-BCC9-E24C29D29531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9731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E7FC6A6-061D-485B-9A30-F86B251AEEEF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851535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8719550-09FB-4B81-9926-5B73CA1E2997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80731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97C29DD-F892-4377-BE60-34B7739E88D7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50710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1F5B5CC-9BE1-41AE-A1F6-B78B49B26A3F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165918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A384859-D6D0-4076-AAA9-C287807305F0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6015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3F0D0F5-A432-4776-804B-6B3F7334FDEB}" type="slidenum">
              <a:rPr lang="zh-CN" altLang="en-US"/>
              <a:t>‹#›</a:t>
            </a:fld>
            <a:endParaRPr lang="en-US" altLang="zh-CN"/>
          </a:p>
        </p:txBody>
      </p:sp>
      <p:sp>
        <p:nvSpPr>
          <p:cNvPr id="5" name="文本框 13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6443980" y="-27305"/>
            <a:ext cx="2700020" cy="2717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600" b="1" dirty="0">
                <a:solidFill>
                  <a:srgbClr val="FF0000"/>
                </a:solidFill>
              </a:rPr>
              <a:t>电子技术基础课程</a:t>
            </a:r>
            <a:endParaRPr lang="zh-CN" sz="1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EF09FB1-153C-4409-877A-3D6EE3FB7213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33284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60350"/>
            <a:ext cx="6192838" cy="7207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 hasCustomPrompt="1"/>
          </p:nvPr>
        </p:nvSpPr>
        <p:spPr>
          <a:xfrm>
            <a:off x="685800" y="1196975"/>
            <a:ext cx="3810000" cy="43307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48200" y="1196975"/>
            <a:ext cx="3810000" cy="43307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8532813" y="6597650"/>
            <a:ext cx="576262" cy="260350"/>
          </a:xfrm>
        </p:spPr>
        <p:txBody>
          <a:bodyPr/>
          <a:lstStyle>
            <a:lvl1pPr>
              <a:defRPr/>
            </a:lvl1pPr>
          </a:lstStyle>
          <a:p>
            <a:fld id="{BAB80591-2656-46E3-B3BE-45903630AB2C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78718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60350"/>
            <a:ext cx="6192838" cy="7207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 hasCustomPrompt="1"/>
          </p:nvPr>
        </p:nvSpPr>
        <p:spPr>
          <a:xfrm>
            <a:off x="685800" y="1196975"/>
            <a:ext cx="3810000" cy="43307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 hasCustomPrompt="1"/>
          </p:nvPr>
        </p:nvSpPr>
        <p:spPr>
          <a:xfrm>
            <a:off x="4648200" y="1196975"/>
            <a:ext cx="3810000" cy="208915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 hasCustomPrompt="1"/>
          </p:nvPr>
        </p:nvSpPr>
        <p:spPr>
          <a:xfrm>
            <a:off x="4648200" y="3438525"/>
            <a:ext cx="3810000" cy="208915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8532813" y="6597650"/>
            <a:ext cx="576262" cy="260350"/>
          </a:xfrm>
        </p:spPr>
        <p:txBody>
          <a:bodyPr/>
          <a:lstStyle>
            <a:lvl1pPr>
              <a:defRPr/>
            </a:lvl1pPr>
          </a:lstStyle>
          <a:p>
            <a:fld id="{FFF5A15B-24C2-4B82-9654-6FFB390D4904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21587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323850" y="260350"/>
            <a:ext cx="6192838" cy="7207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 hasCustomPrompt="1"/>
          </p:nvPr>
        </p:nvSpPr>
        <p:spPr>
          <a:xfrm>
            <a:off x="685800" y="1196975"/>
            <a:ext cx="3810000" cy="208915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 hasCustomPrompt="1"/>
          </p:nvPr>
        </p:nvSpPr>
        <p:spPr>
          <a:xfrm>
            <a:off x="4648200" y="1196975"/>
            <a:ext cx="3810000" cy="208915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 hasCustomPrompt="1"/>
          </p:nvPr>
        </p:nvSpPr>
        <p:spPr>
          <a:xfrm>
            <a:off x="685800" y="3438525"/>
            <a:ext cx="3810000" cy="208915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48200" y="3438525"/>
            <a:ext cx="3810000" cy="208915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>
          <a:xfrm>
            <a:off x="8532813" y="6597650"/>
            <a:ext cx="576262" cy="260350"/>
          </a:xfrm>
        </p:spPr>
        <p:txBody>
          <a:bodyPr/>
          <a:lstStyle>
            <a:lvl1pPr>
              <a:defRPr/>
            </a:lvl1pPr>
          </a:lstStyle>
          <a:p>
            <a:fld id="{FD70B4C8-CEF7-4039-8B7B-D49D2A4E37BC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30594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60350"/>
            <a:ext cx="6192838" cy="7207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85800" y="1196975"/>
            <a:ext cx="3810000" cy="43307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 hasCustomPrompt="1"/>
          </p:nvPr>
        </p:nvSpPr>
        <p:spPr>
          <a:xfrm>
            <a:off x="4648200" y="1196975"/>
            <a:ext cx="3810000" cy="208915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 hasCustomPrompt="1"/>
          </p:nvPr>
        </p:nvSpPr>
        <p:spPr>
          <a:xfrm>
            <a:off x="4648200" y="3438525"/>
            <a:ext cx="3810000" cy="208915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8532813" y="6597650"/>
            <a:ext cx="576262" cy="260350"/>
          </a:xfrm>
        </p:spPr>
        <p:txBody>
          <a:bodyPr/>
          <a:lstStyle>
            <a:lvl1pPr>
              <a:defRPr/>
            </a:lvl1pPr>
          </a:lstStyle>
          <a:p>
            <a:fld id="{5277B124-0F0B-42B5-848D-544A14DE0279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108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72E7665-1B23-4866-8257-2330CEAE6E0E}" type="slidenum">
              <a:rPr lang="zh-CN" altLang="en-US"/>
              <a:t>‹#›</a:t>
            </a:fld>
            <a:endParaRPr lang="en-US" altLang="zh-CN"/>
          </a:p>
        </p:txBody>
      </p:sp>
      <p:sp>
        <p:nvSpPr>
          <p:cNvPr id="5" name="文本框 13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6443980" y="-27305"/>
            <a:ext cx="2700020" cy="2717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600" b="1" dirty="0">
                <a:solidFill>
                  <a:srgbClr val="FF0000"/>
                </a:solidFill>
              </a:rPr>
              <a:t>电子技术基础课程</a:t>
            </a:r>
            <a:endParaRPr lang="zh-CN" sz="1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1427B71-E4F1-46A0-A71B-CB7B0FF55773}" type="slidenum">
              <a:rPr lang="zh-CN" altLang="en-US"/>
              <a:t>‹#›</a:t>
            </a:fld>
            <a:endParaRPr lang="en-US" altLang="zh-CN"/>
          </a:p>
        </p:txBody>
      </p:sp>
      <p:sp>
        <p:nvSpPr>
          <p:cNvPr id="6" name="文本框 13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6443980" y="-27305"/>
            <a:ext cx="2700020" cy="2717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600" b="1" dirty="0">
                <a:solidFill>
                  <a:srgbClr val="FF0000"/>
                </a:solidFill>
              </a:rPr>
              <a:t>电子技术基础课程</a:t>
            </a:r>
            <a:endParaRPr lang="zh-CN" sz="1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54D82B2-AD22-4596-8B97-855C483586AD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5CCDC51-7D4E-4530-BCC9-E24C29D2953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E7FC6A6-061D-485B-9A30-F86B251AEEE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8719550-09FB-4B81-9926-5B73CA1E2997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tags" Target="../tags/tag8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260350"/>
            <a:ext cx="619283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96975"/>
            <a:ext cx="7772400" cy="433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9" name="Line 9"/>
          <p:cNvSpPr>
            <a:spLocks noChangeShapeType="1"/>
          </p:cNvSpPr>
          <p:nvPr userDrawn="1"/>
        </p:nvSpPr>
        <p:spPr bwMode="auto">
          <a:xfrm>
            <a:off x="323850" y="981075"/>
            <a:ext cx="5543550" cy="0"/>
          </a:xfrm>
          <a:prstGeom prst="line">
            <a:avLst/>
          </a:prstGeom>
          <a:noFill/>
          <a:ln w="88900" cap="sq" cmpd="tri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2813" y="6597650"/>
            <a:ext cx="576262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spcBef>
                <a:spcPct val="0"/>
              </a:spcBef>
              <a:defRPr sz="1600" b="1">
                <a:solidFill>
                  <a:srgbClr val="FFFF00"/>
                </a:solidFill>
                <a:ea typeface="宋体" panose="02010600030101010101" pitchFamily="2" charset="-122"/>
              </a:defRPr>
            </a:lvl1pPr>
          </a:lstStyle>
          <a:p>
            <a:fld id="{70A95398-34D4-4895-8B3A-4FDB4D557043}" type="slidenum">
              <a:rPr lang="zh-CN" altLang="en-US"/>
              <a:t>‹#›</a:t>
            </a:fld>
            <a:endParaRPr lang="en-US" altLang="zh-CN"/>
          </a:p>
        </p:txBody>
      </p:sp>
      <p:sp>
        <p:nvSpPr>
          <p:cNvPr id="4" name="文本框 13"/>
          <p:cNvSpPr txBox="1">
            <a:spLocks noChangeArrowheads="1"/>
          </p:cNvSpPr>
          <p:nvPr userDrawn="1">
            <p:custDataLst>
              <p:tags r:id="rId19"/>
            </p:custDataLst>
          </p:nvPr>
        </p:nvSpPr>
        <p:spPr bwMode="auto">
          <a:xfrm>
            <a:off x="6443980" y="-27305"/>
            <a:ext cx="2700020" cy="2717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600" b="1" dirty="0">
                <a:solidFill>
                  <a:srgbClr val="FF0000"/>
                </a:solidFill>
              </a:rPr>
              <a:t>电子技术基础课程</a:t>
            </a:r>
            <a:endParaRPr lang="zh-CN" sz="1600" b="1" dirty="0">
              <a:solidFill>
                <a:srgbClr val="FF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+mj-lt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anose="02020603050405020304" pitchFamily="18" charset="0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anose="02020603050405020304" pitchFamily="18" charset="0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anose="02020603050405020304" pitchFamily="18" charset="0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anose="02020603050405020304" pitchFamily="18" charset="0"/>
          <a:ea typeface="黑体" panose="02010609060101010101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  <a:ea typeface="黑体" panose="02010609060101010101" pitchFamily="49" charset="-122"/>
          <a:cs typeface="+mn-cs"/>
        </a:defRPr>
      </a:lvl1pPr>
      <a:lvl2pPr marL="742950" indent="-2857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400">
          <a:solidFill>
            <a:schemeClr val="tx1"/>
          </a:solidFill>
          <a:latin typeface="+mn-lt"/>
          <a:ea typeface="黑体" panose="02010609060101010101" pitchFamily="49" charset="-122"/>
        </a:defRPr>
      </a:lvl2pPr>
      <a:lvl3pPr marL="11430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黑体" panose="02010609060101010101" pitchFamily="49" charset="-122"/>
        </a:defRPr>
      </a:lvl3pPr>
      <a:lvl4pPr marL="16002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黑体" panose="02010609060101010101" pitchFamily="49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黑体" panose="02010609060101010101" pitchFamily="49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260350"/>
            <a:ext cx="619283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96975"/>
            <a:ext cx="7772400" cy="433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9" name="Line 9"/>
          <p:cNvSpPr>
            <a:spLocks noChangeShapeType="1"/>
          </p:cNvSpPr>
          <p:nvPr userDrawn="1"/>
        </p:nvSpPr>
        <p:spPr bwMode="auto">
          <a:xfrm>
            <a:off x="323850" y="981075"/>
            <a:ext cx="5543550" cy="0"/>
          </a:xfrm>
          <a:prstGeom prst="line">
            <a:avLst/>
          </a:prstGeom>
          <a:noFill/>
          <a:ln w="88900" cap="sq" cmpd="tri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2813" y="6597650"/>
            <a:ext cx="576262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spcBef>
                <a:spcPct val="0"/>
              </a:spcBef>
              <a:defRPr sz="1600" b="1">
                <a:solidFill>
                  <a:srgbClr val="FFFF00"/>
                </a:solidFill>
                <a:ea typeface="宋体" panose="02010600030101010101" pitchFamily="2" charset="-122"/>
              </a:defRPr>
            </a:lvl1pPr>
          </a:lstStyle>
          <a:p>
            <a:fld id="{70A95398-34D4-4895-8B3A-4FDB4D557043}" type="slidenum">
              <a:rPr lang="zh-CN" altLang="en-US"/>
              <a:t>‹#›</a:t>
            </a:fld>
            <a:endParaRPr lang="en-US" altLang="zh-CN"/>
          </a:p>
        </p:txBody>
      </p:sp>
      <p:sp>
        <p:nvSpPr>
          <p:cNvPr id="4" name="文本框 13"/>
          <p:cNvSpPr txBox="1">
            <a:spLocks noChangeArrowheads="1"/>
          </p:cNvSpPr>
          <p:nvPr userDrawn="1">
            <p:custDataLst>
              <p:tags r:id="rId19"/>
            </p:custDataLst>
          </p:nvPr>
        </p:nvSpPr>
        <p:spPr bwMode="auto">
          <a:xfrm>
            <a:off x="6443980" y="-27305"/>
            <a:ext cx="2700020" cy="2717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600" b="1" dirty="0">
                <a:solidFill>
                  <a:srgbClr val="FF0000"/>
                </a:solidFill>
              </a:rPr>
              <a:t>电子技术基础课程</a:t>
            </a:r>
            <a:endParaRPr lang="zh-CN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16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+mj-lt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anose="02020603050405020304" pitchFamily="18" charset="0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anose="02020603050405020304" pitchFamily="18" charset="0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anose="02020603050405020304" pitchFamily="18" charset="0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anose="02020603050405020304" pitchFamily="18" charset="0"/>
          <a:ea typeface="黑体" panose="02010609060101010101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  <a:ea typeface="黑体" panose="02010609060101010101" pitchFamily="49" charset="-122"/>
          <a:cs typeface="+mn-cs"/>
        </a:defRPr>
      </a:lvl1pPr>
      <a:lvl2pPr marL="742950" indent="-2857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400">
          <a:solidFill>
            <a:schemeClr val="tx1"/>
          </a:solidFill>
          <a:latin typeface="+mn-lt"/>
          <a:ea typeface="黑体" panose="02010609060101010101" pitchFamily="49" charset="-122"/>
        </a:defRPr>
      </a:lvl2pPr>
      <a:lvl3pPr marL="11430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黑体" panose="02010609060101010101" pitchFamily="49" charset="-122"/>
        </a:defRPr>
      </a:lvl3pPr>
      <a:lvl4pPr marL="16002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黑体" panose="02010609060101010101" pitchFamily="49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黑体" panose="02010609060101010101" pitchFamily="49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../&#20223;&#30495;&#25991;&#20214;/&#27491;&#21521;&#23548;&#36890;.ms14" TargetMode="External"/><Relationship Id="rId3" Type="http://schemas.microsoft.com/office/2007/relationships/media" Target="../media/media2.mp4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2.png"/><Relationship Id="rId4" Type="http://schemas.openxmlformats.org/officeDocument/2006/relationships/video" Target="../media/media2.mp4"/><Relationship Id="rId9" Type="http://schemas.openxmlformats.org/officeDocument/2006/relationships/hyperlink" Target="../&#20223;&#30495;&#25991;&#20214;/&#21453;&#21521;&#25130;&#27490;.ms14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4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20.emf"/><Relationship Id="rId3" Type="http://schemas.openxmlformats.org/officeDocument/2006/relationships/audio" Target="../media/audio2.wav"/><Relationship Id="rId7" Type="http://schemas.openxmlformats.org/officeDocument/2006/relationships/image" Target="../media/image17.wmf"/><Relationship Id="rId12" Type="http://schemas.openxmlformats.org/officeDocument/2006/relationships/oleObject" Target="../embeddings/oleObject9.bin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19.emf"/><Relationship Id="rId5" Type="http://schemas.openxmlformats.org/officeDocument/2006/relationships/image" Target="../media/image16.wmf"/><Relationship Id="rId15" Type="http://schemas.openxmlformats.org/officeDocument/2006/relationships/image" Target="../media/image21.e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18.emf"/><Relationship Id="rId14" Type="http://schemas.openxmlformats.org/officeDocument/2006/relationships/oleObject" Target="../embeddings/oleObject10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22.wmf"/><Relationship Id="rId7" Type="http://schemas.openxmlformats.org/officeDocument/2006/relationships/image" Target="../media/image24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26.emf"/><Relationship Id="rId5" Type="http://schemas.openxmlformats.org/officeDocument/2006/relationships/image" Target="../media/image23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2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tags" Target="../tags/tag29.xml"/><Relationship Id="rId18" Type="http://schemas.openxmlformats.org/officeDocument/2006/relationships/slideLayout" Target="../slideLayouts/slideLayout8.xml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12" Type="http://schemas.openxmlformats.org/officeDocument/2006/relationships/tags" Target="../tags/tag28.xml"/><Relationship Id="rId17" Type="http://schemas.openxmlformats.org/officeDocument/2006/relationships/tags" Target="../tags/tag33.xml"/><Relationship Id="rId2" Type="http://schemas.openxmlformats.org/officeDocument/2006/relationships/tags" Target="../tags/tag18.xml"/><Relationship Id="rId16" Type="http://schemas.openxmlformats.org/officeDocument/2006/relationships/tags" Target="../tags/tag32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tags" Target="../tags/tag27.xml"/><Relationship Id="rId5" Type="http://schemas.openxmlformats.org/officeDocument/2006/relationships/tags" Target="../tags/tag21.xml"/><Relationship Id="rId15" Type="http://schemas.openxmlformats.org/officeDocument/2006/relationships/tags" Target="../tags/tag31.xml"/><Relationship Id="rId10" Type="http://schemas.openxmlformats.org/officeDocument/2006/relationships/tags" Target="../tags/tag26.xml"/><Relationship Id="rId19" Type="http://schemas.openxmlformats.org/officeDocument/2006/relationships/image" Target="../media/image28.tmp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tags" Target="../tags/tag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tags" Target="../tags/tag46.xml"/><Relationship Id="rId18" Type="http://schemas.openxmlformats.org/officeDocument/2006/relationships/slideLayout" Target="../slideLayouts/slideLayout8.xml"/><Relationship Id="rId3" Type="http://schemas.openxmlformats.org/officeDocument/2006/relationships/tags" Target="../tags/tag36.xml"/><Relationship Id="rId7" Type="http://schemas.openxmlformats.org/officeDocument/2006/relationships/tags" Target="../tags/tag40.xml"/><Relationship Id="rId12" Type="http://schemas.openxmlformats.org/officeDocument/2006/relationships/tags" Target="../tags/tag45.xml"/><Relationship Id="rId17" Type="http://schemas.openxmlformats.org/officeDocument/2006/relationships/tags" Target="../tags/tag50.xml"/><Relationship Id="rId2" Type="http://schemas.openxmlformats.org/officeDocument/2006/relationships/tags" Target="../tags/tag35.xml"/><Relationship Id="rId16" Type="http://schemas.openxmlformats.org/officeDocument/2006/relationships/tags" Target="../tags/tag49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tags" Target="../tags/tag44.xml"/><Relationship Id="rId5" Type="http://schemas.openxmlformats.org/officeDocument/2006/relationships/tags" Target="../tags/tag38.xml"/><Relationship Id="rId15" Type="http://schemas.openxmlformats.org/officeDocument/2006/relationships/tags" Target="../tags/tag48.xml"/><Relationship Id="rId10" Type="http://schemas.openxmlformats.org/officeDocument/2006/relationships/tags" Target="../tags/tag43.xml"/><Relationship Id="rId19" Type="http://schemas.openxmlformats.org/officeDocument/2006/relationships/image" Target="../media/image28.tmp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tags" Target="../tags/tag4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58.xml"/><Relationship Id="rId13" Type="http://schemas.openxmlformats.org/officeDocument/2006/relationships/tags" Target="../tags/tag63.xml"/><Relationship Id="rId18" Type="http://schemas.openxmlformats.org/officeDocument/2006/relationships/slideLayout" Target="../slideLayouts/slideLayout8.xml"/><Relationship Id="rId3" Type="http://schemas.openxmlformats.org/officeDocument/2006/relationships/tags" Target="../tags/tag53.xml"/><Relationship Id="rId7" Type="http://schemas.openxmlformats.org/officeDocument/2006/relationships/tags" Target="../tags/tag57.xml"/><Relationship Id="rId12" Type="http://schemas.openxmlformats.org/officeDocument/2006/relationships/tags" Target="../tags/tag62.xml"/><Relationship Id="rId17" Type="http://schemas.openxmlformats.org/officeDocument/2006/relationships/tags" Target="../tags/tag67.xml"/><Relationship Id="rId2" Type="http://schemas.openxmlformats.org/officeDocument/2006/relationships/tags" Target="../tags/tag52.xml"/><Relationship Id="rId16" Type="http://schemas.openxmlformats.org/officeDocument/2006/relationships/tags" Target="../tags/tag66.xml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11" Type="http://schemas.openxmlformats.org/officeDocument/2006/relationships/tags" Target="../tags/tag61.xml"/><Relationship Id="rId5" Type="http://schemas.openxmlformats.org/officeDocument/2006/relationships/tags" Target="../tags/tag55.xml"/><Relationship Id="rId15" Type="http://schemas.openxmlformats.org/officeDocument/2006/relationships/tags" Target="../tags/tag65.xml"/><Relationship Id="rId10" Type="http://schemas.openxmlformats.org/officeDocument/2006/relationships/tags" Target="../tags/tag60.xml"/><Relationship Id="rId19" Type="http://schemas.openxmlformats.org/officeDocument/2006/relationships/image" Target="../media/image28.tmp"/><Relationship Id="rId4" Type="http://schemas.openxmlformats.org/officeDocument/2006/relationships/tags" Target="../tags/tag54.xml"/><Relationship Id="rId9" Type="http://schemas.openxmlformats.org/officeDocument/2006/relationships/tags" Target="../tags/tag59.xml"/><Relationship Id="rId14" Type="http://schemas.openxmlformats.org/officeDocument/2006/relationships/tags" Target="../tags/tag6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13" Type="http://schemas.openxmlformats.org/officeDocument/2006/relationships/tags" Target="../tags/tag80.xml"/><Relationship Id="rId18" Type="http://schemas.openxmlformats.org/officeDocument/2006/relationships/slideLayout" Target="../slideLayouts/slideLayout8.xml"/><Relationship Id="rId3" Type="http://schemas.openxmlformats.org/officeDocument/2006/relationships/tags" Target="../tags/tag70.xml"/><Relationship Id="rId7" Type="http://schemas.openxmlformats.org/officeDocument/2006/relationships/tags" Target="../tags/tag74.xml"/><Relationship Id="rId12" Type="http://schemas.openxmlformats.org/officeDocument/2006/relationships/tags" Target="../tags/tag79.xml"/><Relationship Id="rId17" Type="http://schemas.openxmlformats.org/officeDocument/2006/relationships/tags" Target="../tags/tag84.xml"/><Relationship Id="rId2" Type="http://schemas.openxmlformats.org/officeDocument/2006/relationships/tags" Target="../tags/tag69.xml"/><Relationship Id="rId16" Type="http://schemas.openxmlformats.org/officeDocument/2006/relationships/tags" Target="../tags/tag83.xml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tags" Target="../tags/tag78.xml"/><Relationship Id="rId5" Type="http://schemas.openxmlformats.org/officeDocument/2006/relationships/tags" Target="../tags/tag72.xml"/><Relationship Id="rId15" Type="http://schemas.openxmlformats.org/officeDocument/2006/relationships/tags" Target="../tags/tag82.xml"/><Relationship Id="rId10" Type="http://schemas.openxmlformats.org/officeDocument/2006/relationships/tags" Target="../tags/tag77.xml"/><Relationship Id="rId19" Type="http://schemas.openxmlformats.org/officeDocument/2006/relationships/image" Target="../media/image28.tmp"/><Relationship Id="rId4" Type="http://schemas.openxmlformats.org/officeDocument/2006/relationships/tags" Target="../tags/tag71.xml"/><Relationship Id="rId9" Type="http://schemas.openxmlformats.org/officeDocument/2006/relationships/tags" Target="../tags/tag76.xml"/><Relationship Id="rId14" Type="http://schemas.openxmlformats.org/officeDocument/2006/relationships/tags" Target="../tags/tag8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26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8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1.png"/><Relationship Id="rId4" Type="http://schemas.openxmlformats.org/officeDocument/2006/relationships/image" Target="../media/image30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12" Type="http://schemas.openxmlformats.org/officeDocument/2006/relationships/image" Target="../media/image28.tmp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slideLayout" Target="../slideLayouts/slideLayout25.xml"/><Relationship Id="rId5" Type="http://schemas.openxmlformats.org/officeDocument/2006/relationships/tags" Target="../tags/tag90.xml"/><Relationship Id="rId10" Type="http://schemas.openxmlformats.org/officeDocument/2006/relationships/tags" Target="../tags/tag95.xml"/><Relationship Id="rId4" Type="http://schemas.openxmlformats.org/officeDocument/2006/relationships/tags" Target="../tags/tag89.xml"/><Relationship Id="rId9" Type="http://schemas.openxmlformats.org/officeDocument/2006/relationships/tags" Target="../tags/tag9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7" Type="http://schemas.openxmlformats.org/officeDocument/2006/relationships/image" Target="../media/image36.e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4.x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35.wmf"/><Relationship Id="rId4" Type="http://schemas.openxmlformats.org/officeDocument/2006/relationships/oleObject" Target="../embeddings/oleObject18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image" Target="../media/image37.emf"/><Relationship Id="rId7" Type="http://schemas.openxmlformats.org/officeDocument/2006/relationships/image" Target="../media/image38.e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20.xml"/><Relationship Id="rId6" Type="http://schemas.openxmlformats.org/officeDocument/2006/relationships/oleObject" Target="../embeddings/oleObject22.bin"/><Relationship Id="rId11" Type="http://schemas.openxmlformats.org/officeDocument/2006/relationships/image" Target="../media/image40.emf"/><Relationship Id="rId5" Type="http://schemas.openxmlformats.org/officeDocument/2006/relationships/image" Target="../media/image36.emf"/><Relationship Id="rId10" Type="http://schemas.openxmlformats.org/officeDocument/2006/relationships/oleObject" Target="../embeddings/oleObject24.bin"/><Relationship Id="rId4" Type="http://schemas.openxmlformats.org/officeDocument/2006/relationships/oleObject" Target="../embeddings/oleObject21.bin"/><Relationship Id="rId9" Type="http://schemas.openxmlformats.org/officeDocument/2006/relationships/image" Target="../media/image3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7" Type="http://schemas.openxmlformats.org/officeDocument/2006/relationships/image" Target="../media/image43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24.x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42.emf"/><Relationship Id="rId4" Type="http://schemas.openxmlformats.org/officeDocument/2006/relationships/oleObject" Target="../embeddings/oleObject26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7" Type="http://schemas.openxmlformats.org/officeDocument/2006/relationships/image" Target="../media/image46.e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24.x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45.wmf"/><Relationship Id="rId4" Type="http://schemas.openxmlformats.org/officeDocument/2006/relationships/oleObject" Target="../embeddings/oleObject29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7" Type="http://schemas.openxmlformats.org/officeDocument/2006/relationships/image" Target="../media/image41.emf"/><Relationship Id="rId2" Type="http://schemas.openxmlformats.org/officeDocument/2006/relationships/oleObject" Target="../embeddings/oleObject31.bin"/><Relationship Id="rId1" Type="http://schemas.openxmlformats.org/officeDocument/2006/relationships/slideLayout" Target="../slideLayouts/slideLayout20.x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48.wmf"/><Relationship Id="rId4" Type="http://schemas.openxmlformats.org/officeDocument/2006/relationships/oleObject" Target="../embeddings/oleObject32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103.xml"/><Relationship Id="rId13" Type="http://schemas.openxmlformats.org/officeDocument/2006/relationships/slideLayout" Target="../slideLayouts/slideLayout25.xml"/><Relationship Id="rId18" Type="http://schemas.openxmlformats.org/officeDocument/2006/relationships/image" Target="../media/image28.tmp"/><Relationship Id="rId3" Type="http://schemas.openxmlformats.org/officeDocument/2006/relationships/tags" Target="../tags/tag98.xml"/><Relationship Id="rId7" Type="http://schemas.openxmlformats.org/officeDocument/2006/relationships/tags" Target="../tags/tag102.xml"/><Relationship Id="rId12" Type="http://schemas.openxmlformats.org/officeDocument/2006/relationships/tags" Target="../tags/tag107.xml"/><Relationship Id="rId17" Type="http://schemas.openxmlformats.org/officeDocument/2006/relationships/image" Target="../media/image50.emf"/><Relationship Id="rId2" Type="http://schemas.openxmlformats.org/officeDocument/2006/relationships/tags" Target="../tags/tag97.xml"/><Relationship Id="rId16" Type="http://schemas.openxmlformats.org/officeDocument/2006/relationships/oleObject" Target="../embeddings/oleObject35.bin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tags" Target="../tags/tag106.xml"/><Relationship Id="rId5" Type="http://schemas.openxmlformats.org/officeDocument/2006/relationships/tags" Target="../tags/tag100.xml"/><Relationship Id="rId15" Type="http://schemas.openxmlformats.org/officeDocument/2006/relationships/image" Target="../media/image49.emf"/><Relationship Id="rId10" Type="http://schemas.openxmlformats.org/officeDocument/2006/relationships/tags" Target="../tags/tag105.xml"/><Relationship Id="rId4" Type="http://schemas.openxmlformats.org/officeDocument/2006/relationships/tags" Target="../tags/tag99.xml"/><Relationship Id="rId9" Type="http://schemas.openxmlformats.org/officeDocument/2006/relationships/tags" Target="../tags/tag104.xml"/><Relationship Id="rId14" Type="http://schemas.openxmlformats.org/officeDocument/2006/relationships/oleObject" Target="../embeddings/oleObject34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1.emf"/><Relationship Id="rId4" Type="http://schemas.openxmlformats.org/officeDocument/2006/relationships/oleObject" Target="../embeddings/oleObject37.bin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54.emf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20.xml"/><Relationship Id="rId6" Type="http://schemas.openxmlformats.org/officeDocument/2006/relationships/oleObject" Target="../embeddings/oleObject40.bin"/><Relationship Id="rId5" Type="http://schemas.openxmlformats.org/officeDocument/2006/relationships/image" Target="../media/image53.emf"/><Relationship Id="rId4" Type="http://schemas.openxmlformats.org/officeDocument/2006/relationships/oleObject" Target="../embeddings/oleObject39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115.xml"/><Relationship Id="rId13" Type="http://schemas.openxmlformats.org/officeDocument/2006/relationships/image" Target="../media/image55.emf"/><Relationship Id="rId3" Type="http://schemas.openxmlformats.org/officeDocument/2006/relationships/tags" Target="../tags/tag110.xml"/><Relationship Id="rId7" Type="http://schemas.openxmlformats.org/officeDocument/2006/relationships/tags" Target="../tags/tag114.xml"/><Relationship Id="rId12" Type="http://schemas.openxmlformats.org/officeDocument/2006/relationships/oleObject" Target="../embeddings/oleObject41.bin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11" Type="http://schemas.openxmlformats.org/officeDocument/2006/relationships/slideLayout" Target="../slideLayouts/slideLayout25.xml"/><Relationship Id="rId5" Type="http://schemas.openxmlformats.org/officeDocument/2006/relationships/tags" Target="../tags/tag112.xml"/><Relationship Id="rId10" Type="http://schemas.openxmlformats.org/officeDocument/2006/relationships/tags" Target="../tags/tag117.xml"/><Relationship Id="rId4" Type="http://schemas.openxmlformats.org/officeDocument/2006/relationships/tags" Target="../tags/tag111.xml"/><Relationship Id="rId9" Type="http://schemas.openxmlformats.org/officeDocument/2006/relationships/tags" Target="../tags/tag116.xml"/><Relationship Id="rId14" Type="http://schemas.openxmlformats.org/officeDocument/2006/relationships/image" Target="../media/image28.tm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oleObject" Target="../embeddings/oleObject42.bin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6.emf"/><Relationship Id="rId4" Type="http://schemas.openxmlformats.org/officeDocument/2006/relationships/oleObject" Target="../embeddings/oleObject43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18.xml"/><Relationship Id="rId6" Type="http://schemas.openxmlformats.org/officeDocument/2006/relationships/image" Target="../media/image57.e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55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oleObject" Target="../embeddings/oleObject46.bin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60.wmf"/><Relationship Id="rId4" Type="http://schemas.openxmlformats.org/officeDocument/2006/relationships/oleObject" Target="../embeddings/oleObject47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oleObject" Target="../embeddings/oleObject48.bin"/><Relationship Id="rId1" Type="http://schemas.openxmlformats.org/officeDocument/2006/relationships/slideLayout" Target="../slideLayouts/slideLayout3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oleObject" Target="../embeddings/oleObject49.bin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62.emf"/><Relationship Id="rId4" Type="http://schemas.openxmlformats.org/officeDocument/2006/relationships/oleObject" Target="../embeddings/oleObject50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oleObject" Target="../embeddings/oleObject51.bin"/><Relationship Id="rId1" Type="http://schemas.openxmlformats.org/officeDocument/2006/relationships/slideLayout" Target="../slideLayouts/slideLayout3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oleObject" Target="../embeddings/oleObject52.bin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oleObject" Target="../embeddings/oleObject53.bin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bilibili.com/video/BV1QY411s78J/?vd_source=724d4047f28dbe81e34e4ea2dc65cb31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588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3600"/>
              <a:t>第</a:t>
            </a:r>
            <a:r>
              <a:rPr lang="en-US" altLang="zh-CN" sz="3600"/>
              <a:t>5</a:t>
            </a:r>
            <a:r>
              <a:rPr lang="zh-CN" altLang="en-US" sz="3600"/>
              <a:t>章 半导体二极管及直流稳压电源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FC6A6-061D-485B-9A30-F86B251AEEEF}" type="slidenum">
              <a:rPr lang="zh-CN" altLang="en-US" smtClean="0"/>
              <a:t>9</a:t>
            </a:fld>
            <a:endParaRPr lang="en-US" altLang="zh-CN"/>
          </a:p>
        </p:txBody>
      </p:sp>
      <p:sp>
        <p:nvSpPr>
          <p:cNvPr id="3" name="矩形 2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1306286" y="1096347"/>
            <a:ext cx="6531428" cy="466530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5600" rIns="355600" rtlCol="0" anchor="ctr"/>
          <a:lstStyle/>
          <a:p>
            <a:r>
              <a: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慕课视频片段</a:t>
            </a:r>
          </a:p>
          <a:p>
            <a:pPr algn="just"/>
            <a:endParaRPr lang="zh-CN" altLang="en-US" sz="160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r>
              <a:rPr lang="zh-CN" altLang="en-US" sz="1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视频名称：</a:t>
            </a:r>
            <a:r>
              <a:rPr lang="en-US" altLang="zh-CN" sz="1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2.6</a:t>
            </a:r>
            <a:r>
              <a:rPr lang="zh-CN" altLang="en-US" sz="1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半导体二极管的伏安特性和电流方程</a:t>
            </a:r>
            <a:r>
              <a:rPr lang="en-US" altLang="zh-CN" sz="1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:</a:t>
            </a:r>
            <a:r>
              <a:rPr lang="zh-CN" altLang="en-US" sz="1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半导体二极管的伏安特性和电流方程</a:t>
            </a:r>
          </a:p>
          <a:p>
            <a:pPr algn="just"/>
            <a:endParaRPr lang="zh-CN" altLang="en-US" sz="160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endParaRPr lang="zh-CN" altLang="en-US" sz="160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endParaRPr lang="zh-CN" altLang="en-US" sz="160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endParaRPr lang="zh-CN" altLang="en-US" sz="160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r>
              <a:rPr lang="zh-CN" altLang="en-US" sz="1100">
                <a:solidFill>
                  <a:srgbClr val="C8C8C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温馨提示：此视频框在点击“上传手机课件”时会进行转换，用手机进行观看时则会变为可点击的视频。此视频框可被拖动移位和修改大小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fld id="{4E764CD9-0A0C-4841-8525-62D4073CE653}" type="slidenum">
              <a:rPr lang="zh-CN" altLang="en-US"/>
              <a:t>10</a:t>
            </a:fld>
            <a:endParaRPr lang="en-US" altLang="zh-CN"/>
          </a:p>
        </p:txBody>
      </p:sp>
      <p:sp>
        <p:nvSpPr>
          <p:cNvPr id="75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</a:t>
            </a:r>
            <a:r>
              <a:rPr lang="zh-CN" altLang="en-US"/>
              <a:t>、 二极管的伏安特性</a:t>
            </a:r>
          </a:p>
        </p:txBody>
      </p:sp>
      <p:sp>
        <p:nvSpPr>
          <p:cNvPr id="755717" name="Rectangle 5"/>
          <p:cNvSpPr>
            <a:spLocks noChangeArrowheads="1"/>
          </p:cNvSpPr>
          <p:nvPr/>
        </p:nvSpPr>
        <p:spPr bwMode="auto">
          <a:xfrm>
            <a:off x="2486360" y="5072608"/>
            <a:ext cx="3613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zh-CN" altLang="en-US" dirty="0"/>
              <a:t>二极管伏安特性测试电路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80BE4A-76A5-ACEF-3430-EC264D5379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1089" y="1412776"/>
            <a:ext cx="4206727" cy="278081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348BECC-34A5-7EE8-DF5D-9FEA437697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997" y="1556792"/>
            <a:ext cx="4206727" cy="271436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B0BA706-155B-ADF7-4AEC-9A42F173D49F}"/>
              </a:ext>
            </a:extLst>
          </p:cNvPr>
          <p:cNvSpPr txBox="1"/>
          <p:nvPr/>
        </p:nvSpPr>
        <p:spPr>
          <a:xfrm>
            <a:off x="1317440" y="4610355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hlinkClick r:id="rId8" action="ppaction://hlinkfile"/>
              </a:rPr>
              <a:t>正向导通</a:t>
            </a:r>
            <a:r>
              <a:rPr lang="en-US" altLang="zh-CN" dirty="0">
                <a:hlinkClick r:id="rId8" action="ppaction://hlinkfile"/>
              </a:rPr>
              <a:t>.ms14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015BA3A-5089-C3C2-1CE1-ADC3B028E62E}"/>
              </a:ext>
            </a:extLst>
          </p:cNvPr>
          <p:cNvSpPr txBox="1"/>
          <p:nvPr/>
        </p:nvSpPr>
        <p:spPr>
          <a:xfrm>
            <a:off x="5207088" y="4623519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hlinkClick r:id="rId9" action="ppaction://hlinkfile"/>
              </a:rPr>
              <a:t>反向截止</a:t>
            </a:r>
            <a:r>
              <a:rPr lang="en-US" altLang="zh-CN" dirty="0">
                <a:hlinkClick r:id="rId9" action="ppaction://hlinkfile"/>
              </a:rPr>
              <a:t>.ms14</a:t>
            </a:r>
            <a:endParaRPr lang="zh-CN" altLang="en-US" dirty="0"/>
          </a:p>
        </p:txBody>
      </p:sp>
      <p:pic>
        <p:nvPicPr>
          <p:cNvPr id="6" name="屏幕录制 1">
            <a:hlinkClick r:id="" action="ppaction://media"/>
            <a:extLst>
              <a:ext uri="{FF2B5EF4-FFF2-40B4-BE49-F238E27FC236}">
                <a16:creationId xmlns:a16="http://schemas.microsoft.com/office/drawing/2014/main" id="{3782503C-B574-5879-50A1-01C115DD14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0532" y="964570"/>
            <a:ext cx="9027972" cy="4732682"/>
          </a:xfrm>
          <a:prstGeom prst="rect">
            <a:avLst/>
          </a:prstGeom>
        </p:spPr>
      </p:pic>
      <p:pic>
        <p:nvPicPr>
          <p:cNvPr id="10" name="屏幕录制 9">
            <a:hlinkClick r:id="" action="ppaction://media"/>
            <a:extLst>
              <a:ext uri="{FF2B5EF4-FFF2-40B4-BE49-F238E27FC236}">
                <a16:creationId xmlns:a16="http://schemas.microsoft.com/office/drawing/2014/main" id="{C4E4D198-078E-513E-7B5C-C5CE5477238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508" y="961670"/>
            <a:ext cx="9144000" cy="45862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 advTm="16956"/>
    </mc:Choice>
    <mc:Fallback>
      <p:transition spd="slow" advTm="169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fld id="{C15B97CA-7D4E-44D0-9868-19AAB355741E}" type="slidenum">
              <a:rPr lang="zh-CN" altLang="en-US"/>
              <a:t>11</a:t>
            </a:fld>
            <a:endParaRPr lang="en-US" altLang="zh-CN"/>
          </a:p>
        </p:txBody>
      </p:sp>
      <p:sp>
        <p:nvSpPr>
          <p:cNvPr id="607235" name="Rectangle 3"/>
          <p:cNvSpPr>
            <a:spLocks noChangeArrowheads="1"/>
          </p:cNvSpPr>
          <p:nvPr/>
        </p:nvSpPr>
        <p:spPr bwMode="auto">
          <a:xfrm>
            <a:off x="0" y="2505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07238" name="Rectangle 6"/>
          <p:cNvSpPr>
            <a:spLocks noChangeArrowheads="1"/>
          </p:cNvSpPr>
          <p:nvPr/>
        </p:nvSpPr>
        <p:spPr bwMode="auto">
          <a:xfrm>
            <a:off x="0" y="2505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07239" name="Text Box 7"/>
          <p:cNvSpPr txBox="1">
            <a:spLocks noChangeArrowheads="1"/>
          </p:cNvSpPr>
          <p:nvPr/>
        </p:nvSpPr>
        <p:spPr bwMode="auto">
          <a:xfrm>
            <a:off x="395288" y="3997325"/>
            <a:ext cx="4267200" cy="1844675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 eaLnBrk="0" hangingPunct="0">
              <a:lnSpc>
                <a:spcPct val="120000"/>
              </a:lnSpc>
              <a:spcBef>
                <a:spcPct val="0"/>
              </a:spcBef>
            </a:pPr>
            <a:r>
              <a:rPr kumimoji="1" lang="zh-CN" altLang="en-US">
                <a:solidFill>
                  <a:srgbClr val="CC0099"/>
                </a:solidFill>
              </a:rPr>
              <a:t>        硅</a:t>
            </a:r>
            <a:r>
              <a:rPr kumimoji="1" lang="zh-CN" altLang="en-US"/>
              <a:t>二极管的死区电压</a:t>
            </a:r>
            <a:r>
              <a:rPr kumimoji="1" lang="en-US" altLang="zh-CN" b="1" i="1">
                <a:solidFill>
                  <a:srgbClr val="FF0000"/>
                </a:solidFill>
              </a:rPr>
              <a:t>U</a:t>
            </a:r>
            <a:r>
              <a:rPr kumimoji="1" lang="en-US" altLang="zh-CN" b="1" baseline="-25000">
                <a:solidFill>
                  <a:srgbClr val="FF0000"/>
                </a:solidFill>
              </a:rPr>
              <a:t>th</a:t>
            </a:r>
            <a:r>
              <a:rPr kumimoji="1" lang="en-US" altLang="zh-CN" b="1">
                <a:solidFill>
                  <a:srgbClr val="FF0000"/>
                </a:solidFill>
              </a:rPr>
              <a:t>=0.5 V</a:t>
            </a:r>
            <a:r>
              <a:rPr kumimoji="1" lang="zh-CN" altLang="en-US"/>
              <a:t>左右，</a:t>
            </a:r>
          </a:p>
          <a:p>
            <a:pPr algn="l" eaLnBrk="0" hangingPunct="0">
              <a:lnSpc>
                <a:spcPct val="120000"/>
              </a:lnSpc>
              <a:spcBef>
                <a:spcPct val="0"/>
              </a:spcBef>
            </a:pPr>
            <a:r>
              <a:rPr kumimoji="1" lang="zh-CN" altLang="en-US"/>
              <a:t>     </a:t>
            </a:r>
            <a:r>
              <a:rPr kumimoji="1" lang="zh-CN" altLang="en-US">
                <a:solidFill>
                  <a:srgbClr val="FF00FF"/>
                </a:solidFill>
              </a:rPr>
              <a:t>锗</a:t>
            </a:r>
            <a:r>
              <a:rPr kumimoji="1" lang="zh-CN" altLang="en-US"/>
              <a:t>二极管的死区电压</a:t>
            </a:r>
            <a:r>
              <a:rPr kumimoji="1" lang="en-US" altLang="zh-CN" b="1" i="1">
                <a:solidFill>
                  <a:srgbClr val="FF0000"/>
                </a:solidFill>
              </a:rPr>
              <a:t>U</a:t>
            </a:r>
            <a:r>
              <a:rPr kumimoji="1" lang="en-US" altLang="zh-CN" b="1" baseline="-25000">
                <a:solidFill>
                  <a:srgbClr val="FF0000"/>
                </a:solidFill>
              </a:rPr>
              <a:t>th</a:t>
            </a:r>
            <a:r>
              <a:rPr kumimoji="1" lang="en-US" altLang="zh-CN" b="1">
                <a:solidFill>
                  <a:srgbClr val="FF0000"/>
                </a:solidFill>
              </a:rPr>
              <a:t>=0.1 V</a:t>
            </a:r>
            <a:r>
              <a:rPr kumimoji="1" lang="zh-CN" altLang="en-US"/>
              <a:t>左右。</a:t>
            </a:r>
            <a:r>
              <a:rPr kumimoji="1" lang="zh-CN" altLang="en-US" i="1"/>
              <a:t>        </a:t>
            </a:r>
            <a:endParaRPr kumimoji="1" lang="zh-CN" altLang="en-US"/>
          </a:p>
        </p:txBody>
      </p:sp>
      <p:sp>
        <p:nvSpPr>
          <p:cNvPr id="607240" name="Text Box 8"/>
          <p:cNvSpPr txBox="1">
            <a:spLocks noChangeArrowheads="1"/>
          </p:cNvSpPr>
          <p:nvPr/>
        </p:nvSpPr>
        <p:spPr bwMode="auto">
          <a:xfrm>
            <a:off x="323850" y="1517650"/>
            <a:ext cx="4176713" cy="140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 eaLnBrk="0" hangingPunct="0">
              <a:lnSpc>
                <a:spcPct val="120000"/>
              </a:lnSpc>
              <a:spcBef>
                <a:spcPct val="0"/>
              </a:spcBef>
            </a:pPr>
            <a:r>
              <a:rPr kumimoji="1" lang="zh-CN" altLang="en-US"/>
              <a:t>当</a:t>
            </a:r>
            <a:r>
              <a:rPr kumimoji="1" lang="en-US" altLang="zh-CN" b="1">
                <a:solidFill>
                  <a:srgbClr val="FF0000"/>
                </a:solidFill>
              </a:rPr>
              <a:t>0</a:t>
            </a:r>
            <a:r>
              <a:rPr kumimoji="1" lang="zh-CN" altLang="en-US" b="1">
                <a:solidFill>
                  <a:srgbClr val="FF0000"/>
                </a:solidFill>
              </a:rPr>
              <a:t>＜</a:t>
            </a:r>
            <a:r>
              <a:rPr kumimoji="1" lang="en-US" altLang="zh-CN" b="1" i="1">
                <a:solidFill>
                  <a:srgbClr val="FF0000"/>
                </a:solidFill>
              </a:rPr>
              <a:t>u</a:t>
            </a:r>
            <a:r>
              <a:rPr kumimoji="1" lang="en-US" altLang="zh-CN" b="1" baseline="-25000">
                <a:solidFill>
                  <a:srgbClr val="FF0000"/>
                </a:solidFill>
              </a:rPr>
              <a:t>D</a:t>
            </a:r>
            <a:r>
              <a:rPr kumimoji="1" lang="en-US" altLang="zh-CN" b="1">
                <a:solidFill>
                  <a:srgbClr val="FF0000"/>
                </a:solidFill>
              </a:rPr>
              <a:t> </a:t>
            </a:r>
            <a:r>
              <a:rPr kumimoji="1" lang="zh-CN" altLang="en-US" b="1">
                <a:solidFill>
                  <a:srgbClr val="FF0000"/>
                </a:solidFill>
              </a:rPr>
              <a:t>＜</a:t>
            </a:r>
            <a:r>
              <a:rPr kumimoji="1" lang="en-US" altLang="zh-CN" b="1" i="1">
                <a:solidFill>
                  <a:srgbClr val="FF0000"/>
                </a:solidFill>
              </a:rPr>
              <a:t>U</a:t>
            </a:r>
            <a:r>
              <a:rPr kumimoji="1" lang="en-US" altLang="zh-CN" b="1" baseline="-25000">
                <a:solidFill>
                  <a:srgbClr val="FF0000"/>
                </a:solidFill>
              </a:rPr>
              <a:t>th</a:t>
            </a:r>
            <a:r>
              <a:rPr kumimoji="1" lang="zh-CN" altLang="en-US"/>
              <a:t>时，正向电流为零，</a:t>
            </a:r>
            <a:r>
              <a:rPr kumimoji="1" lang="en-US" altLang="zh-CN" b="1"/>
              <a:t>U</a:t>
            </a:r>
            <a:r>
              <a:rPr kumimoji="1" lang="en-US" altLang="zh-CN" b="1" baseline="-25000"/>
              <a:t>th</a:t>
            </a:r>
            <a:r>
              <a:rPr kumimoji="1" lang="zh-CN" altLang="en-US"/>
              <a:t>称为死区电压或开启电压。</a:t>
            </a:r>
          </a:p>
        </p:txBody>
      </p:sp>
      <p:sp>
        <p:nvSpPr>
          <p:cNvPr id="607241" name="Text Box 9"/>
          <p:cNvSpPr txBox="1">
            <a:spLocks noChangeArrowheads="1"/>
          </p:cNvSpPr>
          <p:nvPr/>
        </p:nvSpPr>
        <p:spPr bwMode="auto">
          <a:xfrm>
            <a:off x="258763" y="950913"/>
            <a:ext cx="7053262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0000FF"/>
                    </a:gs>
                    <a:gs pos="100000">
                      <a:srgbClr val="66FFF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 eaLnBrk="0" hangingPunct="0">
              <a:lnSpc>
                <a:spcPct val="120000"/>
              </a:lnSpc>
              <a:spcBef>
                <a:spcPct val="0"/>
              </a:spcBef>
            </a:pPr>
            <a:r>
              <a:rPr kumimoji="1" lang="zh-CN" altLang="en-US"/>
              <a:t>当</a:t>
            </a:r>
            <a:r>
              <a:rPr kumimoji="1" lang="en-US" altLang="zh-CN" b="1" i="1">
                <a:solidFill>
                  <a:srgbClr val="FF0000"/>
                </a:solidFill>
              </a:rPr>
              <a:t>u</a:t>
            </a:r>
            <a:r>
              <a:rPr kumimoji="1" lang="en-US" altLang="zh-CN" b="1" baseline="-25000">
                <a:solidFill>
                  <a:srgbClr val="FF0000"/>
                </a:solidFill>
              </a:rPr>
              <a:t>D</a:t>
            </a:r>
            <a:r>
              <a:rPr kumimoji="1" lang="zh-CN" altLang="en-US" b="1">
                <a:solidFill>
                  <a:srgbClr val="FF0000"/>
                </a:solidFill>
              </a:rPr>
              <a:t>＞</a:t>
            </a:r>
            <a:r>
              <a:rPr kumimoji="1" lang="en-US" altLang="zh-CN" b="1">
                <a:solidFill>
                  <a:srgbClr val="FF0000"/>
                </a:solidFill>
              </a:rPr>
              <a:t>0</a:t>
            </a:r>
            <a:r>
              <a:rPr kumimoji="1" lang="zh-CN" altLang="en-US"/>
              <a:t>即处于正向特性区域。正向区又分为两段：</a:t>
            </a:r>
          </a:p>
        </p:txBody>
      </p:sp>
      <p:sp>
        <p:nvSpPr>
          <p:cNvPr id="607242" name="Text Box 10"/>
          <p:cNvSpPr txBox="1">
            <a:spLocks noChangeArrowheads="1"/>
          </p:cNvSpPr>
          <p:nvPr/>
        </p:nvSpPr>
        <p:spPr bwMode="auto">
          <a:xfrm>
            <a:off x="304800" y="2892425"/>
            <a:ext cx="4724400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CCECFF"/>
                    </a:gs>
                    <a:gs pos="100000">
                      <a:srgbClr val="CCECFF">
                        <a:gamma/>
                        <a:tint val="60784"/>
                        <a:invGamma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 eaLnBrk="0" hangingPunct="0">
              <a:lnSpc>
                <a:spcPct val="120000"/>
              </a:lnSpc>
              <a:spcBef>
                <a:spcPct val="0"/>
              </a:spcBef>
            </a:pPr>
            <a:r>
              <a:rPr kumimoji="1" lang="zh-CN" altLang="en-US"/>
              <a:t>当</a:t>
            </a:r>
            <a:r>
              <a:rPr kumimoji="1" lang="en-US" altLang="zh-CN" b="1" i="1">
                <a:solidFill>
                  <a:srgbClr val="FF0000"/>
                </a:solidFill>
              </a:rPr>
              <a:t>u</a:t>
            </a:r>
            <a:r>
              <a:rPr kumimoji="1" lang="en-US" altLang="zh-CN" b="1" baseline="-25000">
                <a:solidFill>
                  <a:srgbClr val="FF0000"/>
                </a:solidFill>
              </a:rPr>
              <a:t>D</a:t>
            </a:r>
            <a:r>
              <a:rPr kumimoji="1" lang="en-US" altLang="zh-CN" b="1">
                <a:solidFill>
                  <a:srgbClr val="FF0000"/>
                </a:solidFill>
              </a:rPr>
              <a:t> </a:t>
            </a:r>
            <a:r>
              <a:rPr kumimoji="1" lang="zh-CN" altLang="en-US" b="1">
                <a:solidFill>
                  <a:srgbClr val="FF0000"/>
                </a:solidFill>
              </a:rPr>
              <a:t>＞</a:t>
            </a:r>
            <a:r>
              <a:rPr kumimoji="1" lang="en-US" altLang="zh-CN" b="1" i="1">
                <a:solidFill>
                  <a:srgbClr val="FF0000"/>
                </a:solidFill>
              </a:rPr>
              <a:t>U</a:t>
            </a:r>
            <a:r>
              <a:rPr kumimoji="1" lang="en-US" altLang="zh-CN" b="1" baseline="-25000">
                <a:solidFill>
                  <a:srgbClr val="FF0000"/>
                </a:solidFill>
              </a:rPr>
              <a:t>th</a:t>
            </a:r>
            <a:r>
              <a:rPr kumimoji="1" lang="zh-CN" altLang="en-US"/>
              <a:t>时，开始出现正向</a:t>
            </a:r>
          </a:p>
          <a:p>
            <a:pPr algn="l" eaLnBrk="0" hangingPunct="0">
              <a:lnSpc>
                <a:spcPct val="120000"/>
              </a:lnSpc>
              <a:spcBef>
                <a:spcPct val="0"/>
              </a:spcBef>
            </a:pPr>
            <a:r>
              <a:rPr kumimoji="1" lang="zh-CN" altLang="en-US"/>
              <a:t>电流，并按指数规律增长。</a:t>
            </a:r>
          </a:p>
        </p:txBody>
      </p:sp>
      <p:pic>
        <p:nvPicPr>
          <p:cNvPr id="607243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57338"/>
            <a:ext cx="3959225" cy="371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7244" name="AutoShape 12"/>
          <p:cNvSpPr/>
          <p:nvPr/>
        </p:nvSpPr>
        <p:spPr bwMode="auto">
          <a:xfrm>
            <a:off x="7596188" y="4437063"/>
            <a:ext cx="838200" cy="838200"/>
          </a:xfrm>
          <a:prstGeom prst="borderCallout1">
            <a:avLst>
              <a:gd name="adj1" fmla="val 13634"/>
              <a:gd name="adj2" fmla="val -9093"/>
              <a:gd name="adj3" fmla="val -9093"/>
              <a:gd name="adj4" fmla="val -30870"/>
            </a:avLst>
          </a:prstGeom>
          <a:solidFill>
            <a:srgbClr val="66FFFF"/>
          </a:solidFill>
          <a:ln w="19050">
            <a:solidFill>
              <a:srgbClr val="FF33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kumimoji="1" lang="zh-CN" altLang="en-US"/>
              <a:t>开启电压</a:t>
            </a:r>
          </a:p>
        </p:txBody>
      </p:sp>
      <p:sp>
        <p:nvSpPr>
          <p:cNvPr id="607245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</a:t>
            </a:r>
            <a:r>
              <a:rPr lang="zh-CN" altLang="en-US"/>
              <a:t>、 二极管的伏安特性</a:t>
            </a:r>
          </a:p>
        </p:txBody>
      </p:sp>
    </p:spTree>
  </p:cSld>
  <p:clrMapOvr>
    <a:masterClrMapping/>
  </p:clrMapOvr>
  <p:transition>
    <p:random/>
    <p:sndAc>
      <p:stSnd>
        <p:snd r:embed="rId2" name="PROJCTOR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7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7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07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07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7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07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07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07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07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7239" grpId="0" animBg="1" autoUpdateAnimBg="0"/>
      <p:bldP spid="607240" grpId="0" autoUpdateAnimBg="0"/>
      <p:bldP spid="607241" grpId="0" autoUpdateAnimBg="0"/>
      <p:bldP spid="607242" grpId="0" autoUpdateAnimBg="0"/>
      <p:bldP spid="607244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fld id="{E66C4198-7D08-4EC3-A203-42CB778E0255}" type="slidenum">
              <a:rPr lang="zh-CN" altLang="en-US"/>
              <a:t>12</a:t>
            </a:fld>
            <a:endParaRPr lang="en-US" altLang="zh-CN"/>
          </a:p>
        </p:txBody>
      </p:sp>
      <p:sp>
        <p:nvSpPr>
          <p:cNvPr id="608263" name="Text Box 7"/>
          <p:cNvSpPr txBox="1">
            <a:spLocks noChangeArrowheads="1"/>
          </p:cNvSpPr>
          <p:nvPr/>
        </p:nvSpPr>
        <p:spPr bwMode="auto">
          <a:xfrm>
            <a:off x="395288" y="1050925"/>
            <a:ext cx="3636962" cy="140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0000FF"/>
                    </a:gs>
                    <a:gs pos="100000">
                      <a:srgbClr val="66FFF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 eaLnBrk="0" hangingPunct="0">
              <a:lnSpc>
                <a:spcPct val="120000"/>
              </a:lnSpc>
              <a:spcBef>
                <a:spcPct val="0"/>
              </a:spcBef>
            </a:pPr>
            <a:r>
              <a:rPr kumimoji="1" lang="zh-CN" altLang="en-US"/>
              <a:t>当</a:t>
            </a:r>
            <a:r>
              <a:rPr kumimoji="1" lang="en-US" altLang="zh-CN" b="1" i="1">
                <a:solidFill>
                  <a:srgbClr val="FF3300"/>
                </a:solidFill>
              </a:rPr>
              <a:t>u</a:t>
            </a:r>
            <a:r>
              <a:rPr kumimoji="1" lang="en-US" altLang="zh-CN" b="1" baseline="-25000">
                <a:solidFill>
                  <a:srgbClr val="FF3300"/>
                </a:solidFill>
              </a:rPr>
              <a:t>D</a:t>
            </a:r>
            <a:r>
              <a:rPr kumimoji="1" lang="zh-CN" altLang="en-US" b="1">
                <a:solidFill>
                  <a:srgbClr val="FF3300"/>
                </a:solidFill>
              </a:rPr>
              <a:t>＜</a:t>
            </a:r>
            <a:r>
              <a:rPr kumimoji="1" lang="en-US" altLang="zh-CN" b="1">
                <a:solidFill>
                  <a:srgbClr val="FF3300"/>
                </a:solidFill>
              </a:rPr>
              <a:t>0</a:t>
            </a:r>
            <a:r>
              <a:rPr kumimoji="1" lang="zh-CN" altLang="en-US"/>
              <a:t>时，即处于反向特性区域。反向区也分两个区域：</a:t>
            </a:r>
          </a:p>
        </p:txBody>
      </p:sp>
      <p:sp>
        <p:nvSpPr>
          <p:cNvPr id="608264" name="Text Box 8"/>
          <p:cNvSpPr txBox="1">
            <a:spLocks noChangeArrowheads="1"/>
          </p:cNvSpPr>
          <p:nvPr/>
        </p:nvSpPr>
        <p:spPr bwMode="auto">
          <a:xfrm>
            <a:off x="395288" y="2597150"/>
            <a:ext cx="4319587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kumimoji="1" lang="zh-CN" altLang="en-US"/>
              <a:t>当</a:t>
            </a:r>
            <a:r>
              <a:rPr kumimoji="1" lang="en-US" altLang="zh-CN" b="1" i="1">
                <a:solidFill>
                  <a:srgbClr val="FF0000"/>
                </a:solidFill>
              </a:rPr>
              <a:t>U</a:t>
            </a:r>
            <a:r>
              <a:rPr kumimoji="1" lang="en-US" altLang="zh-CN" b="1" baseline="-25000">
                <a:solidFill>
                  <a:srgbClr val="FF0000"/>
                </a:solidFill>
              </a:rPr>
              <a:t>BR</a:t>
            </a:r>
            <a:r>
              <a:rPr kumimoji="1" lang="zh-CN" altLang="en-US" b="1">
                <a:solidFill>
                  <a:srgbClr val="FF0000"/>
                </a:solidFill>
              </a:rPr>
              <a:t>＜</a:t>
            </a:r>
            <a:r>
              <a:rPr kumimoji="1" lang="en-US" altLang="zh-CN" b="1" i="1">
                <a:solidFill>
                  <a:srgbClr val="FF0000"/>
                </a:solidFill>
              </a:rPr>
              <a:t>u</a:t>
            </a:r>
            <a:r>
              <a:rPr kumimoji="1" lang="en-US" altLang="zh-CN" b="1" baseline="-25000">
                <a:solidFill>
                  <a:srgbClr val="FF0000"/>
                </a:solidFill>
              </a:rPr>
              <a:t>D</a:t>
            </a:r>
            <a:r>
              <a:rPr kumimoji="1" lang="zh-CN" altLang="en-US" b="1">
                <a:solidFill>
                  <a:srgbClr val="FF0000"/>
                </a:solidFill>
              </a:rPr>
              <a:t>＜</a:t>
            </a:r>
            <a:r>
              <a:rPr kumimoji="1" lang="en-US" altLang="zh-CN" b="1">
                <a:solidFill>
                  <a:srgbClr val="FF3300"/>
                </a:solidFill>
              </a:rPr>
              <a:t>0</a:t>
            </a:r>
            <a:r>
              <a:rPr kumimoji="1" lang="zh-CN" altLang="en-US"/>
              <a:t>时，反向电流很小，且基本不随反向电压的变化而变化，此时的反向电流也称</a:t>
            </a:r>
            <a:r>
              <a:rPr kumimoji="1" lang="zh-CN" altLang="en-US">
                <a:solidFill>
                  <a:srgbClr val="FF3300"/>
                </a:solidFill>
              </a:rPr>
              <a:t>反向饱和电流</a:t>
            </a:r>
            <a:r>
              <a:rPr kumimoji="1" lang="en-US" altLang="zh-CN" b="1" i="1">
                <a:solidFill>
                  <a:srgbClr val="FF3300"/>
                </a:solidFill>
              </a:rPr>
              <a:t>I</a:t>
            </a:r>
            <a:r>
              <a:rPr kumimoji="1" lang="en-US" altLang="zh-CN" b="1" baseline="-25000">
                <a:solidFill>
                  <a:srgbClr val="FF3300"/>
                </a:solidFill>
              </a:rPr>
              <a:t>S</a:t>
            </a:r>
            <a:r>
              <a:rPr kumimoji="1" lang="en-US" altLang="zh-CN" b="1" baseline="-25000"/>
              <a:t> </a:t>
            </a:r>
            <a:r>
              <a:rPr kumimoji="1" lang="zh-CN" altLang="en-US" baseline="-25000"/>
              <a:t>。</a:t>
            </a:r>
            <a:endParaRPr kumimoji="1" lang="zh-CN" altLang="en-US"/>
          </a:p>
        </p:txBody>
      </p:sp>
      <p:sp>
        <p:nvSpPr>
          <p:cNvPr id="608265" name="Text Box 9"/>
          <p:cNvSpPr txBox="1">
            <a:spLocks noChangeArrowheads="1"/>
          </p:cNvSpPr>
          <p:nvPr/>
        </p:nvSpPr>
        <p:spPr bwMode="auto">
          <a:xfrm>
            <a:off x="395288" y="4365625"/>
            <a:ext cx="3960812" cy="140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CCECFF"/>
                    </a:gs>
                    <a:gs pos="100000">
                      <a:srgbClr val="CCECFF">
                        <a:gamma/>
                        <a:tint val="48235"/>
                        <a:invGamma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 eaLnBrk="0" hangingPunct="0">
              <a:lnSpc>
                <a:spcPct val="120000"/>
              </a:lnSpc>
              <a:spcBef>
                <a:spcPct val="0"/>
              </a:spcBef>
            </a:pPr>
            <a:r>
              <a:rPr kumimoji="1" lang="zh-CN" altLang="en-US"/>
              <a:t>当</a:t>
            </a:r>
            <a:r>
              <a:rPr kumimoji="1" lang="en-US" altLang="zh-CN" b="1" i="1">
                <a:solidFill>
                  <a:srgbClr val="FF0000"/>
                </a:solidFill>
              </a:rPr>
              <a:t>u</a:t>
            </a:r>
            <a:r>
              <a:rPr kumimoji="1" lang="en-US" altLang="zh-CN" b="1" baseline="-25000">
                <a:solidFill>
                  <a:srgbClr val="FF0000"/>
                </a:solidFill>
              </a:rPr>
              <a:t>D</a:t>
            </a:r>
            <a:r>
              <a:rPr kumimoji="1" lang="en-US" altLang="zh-CN" b="1" i="1">
                <a:solidFill>
                  <a:srgbClr val="FF0000"/>
                </a:solidFill>
              </a:rPr>
              <a:t>≥U</a:t>
            </a:r>
            <a:r>
              <a:rPr kumimoji="1" lang="en-US" altLang="zh-CN" b="1" baseline="-25000">
                <a:solidFill>
                  <a:srgbClr val="FF0000"/>
                </a:solidFill>
              </a:rPr>
              <a:t>BR</a:t>
            </a:r>
            <a:r>
              <a:rPr kumimoji="1" lang="zh-CN" altLang="en-US"/>
              <a:t>时，反向电流急剧增加，</a:t>
            </a:r>
            <a:r>
              <a:rPr kumimoji="1" lang="en-US" altLang="zh-CN" b="1" i="1">
                <a:solidFill>
                  <a:srgbClr val="FF0000"/>
                </a:solidFill>
              </a:rPr>
              <a:t>U</a:t>
            </a:r>
            <a:r>
              <a:rPr kumimoji="1" lang="en-US" altLang="zh-CN" b="1" baseline="-25000">
                <a:solidFill>
                  <a:srgbClr val="FF3300"/>
                </a:solidFill>
              </a:rPr>
              <a:t>BR</a:t>
            </a:r>
            <a:r>
              <a:rPr kumimoji="1" lang="zh-CN" altLang="en-US"/>
              <a:t>称为</a:t>
            </a:r>
            <a:r>
              <a:rPr kumimoji="1" lang="zh-CN" altLang="en-US">
                <a:solidFill>
                  <a:srgbClr val="FF3300"/>
                </a:solidFill>
              </a:rPr>
              <a:t>反向击穿电压 </a:t>
            </a:r>
            <a:r>
              <a:rPr kumimoji="1" lang="zh-CN" altLang="en-US" baseline="-25000"/>
              <a:t>。   </a:t>
            </a:r>
          </a:p>
        </p:txBody>
      </p:sp>
      <p:pic>
        <p:nvPicPr>
          <p:cNvPr id="608266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238" y="1089025"/>
            <a:ext cx="3998912" cy="374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8267" name="Text Box 11"/>
          <p:cNvSpPr txBox="1">
            <a:spLocks noChangeArrowheads="1"/>
          </p:cNvSpPr>
          <p:nvPr/>
        </p:nvSpPr>
        <p:spPr bwMode="auto">
          <a:xfrm>
            <a:off x="4751388" y="4832350"/>
            <a:ext cx="407035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0000FF"/>
                    </a:gs>
                    <a:gs pos="100000">
                      <a:srgbClr val="66FFF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lnSpc>
                <a:spcPct val="120000"/>
              </a:lnSpc>
              <a:spcBef>
                <a:spcPct val="0"/>
              </a:spcBef>
            </a:pPr>
            <a:r>
              <a:rPr kumimoji="1" lang="zh-CN" altLang="en-US"/>
              <a:t>锗二极管</a:t>
            </a:r>
            <a:r>
              <a:rPr kumimoji="1" lang="en-US" altLang="zh-CN" b="1"/>
              <a:t>2AP15</a:t>
            </a:r>
            <a:r>
              <a:rPr kumimoji="1" lang="zh-CN" altLang="en-US"/>
              <a:t>的伏安特性                                                                                                                 </a:t>
            </a:r>
          </a:p>
        </p:txBody>
      </p:sp>
      <p:sp>
        <p:nvSpPr>
          <p:cNvPr id="608268" name="AutoShape 12"/>
          <p:cNvSpPr/>
          <p:nvPr/>
        </p:nvSpPr>
        <p:spPr bwMode="auto">
          <a:xfrm>
            <a:off x="4151313" y="1376363"/>
            <a:ext cx="1068387" cy="828675"/>
          </a:xfrm>
          <a:prstGeom prst="borderCallout1">
            <a:avLst>
              <a:gd name="adj1" fmla="val 13792"/>
              <a:gd name="adj2" fmla="val 107134"/>
              <a:gd name="adj3" fmla="val 121838"/>
              <a:gd name="adj4" fmla="val 126449"/>
            </a:avLst>
          </a:prstGeom>
          <a:solidFill>
            <a:srgbClr val="66FFFF"/>
          </a:solidFill>
          <a:ln w="19050">
            <a:solidFill>
              <a:srgbClr val="FF33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kumimoji="1" lang="zh-CN" altLang="en-US"/>
              <a:t>击穿电压</a:t>
            </a:r>
          </a:p>
        </p:txBody>
      </p:sp>
      <p:sp>
        <p:nvSpPr>
          <p:cNvPr id="608300" name="Rectangle 4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 </a:t>
            </a:r>
            <a:r>
              <a:rPr lang="en-US" altLang="zh-CN"/>
              <a:t>2</a:t>
            </a:r>
            <a:r>
              <a:rPr lang="zh-CN" altLang="en-US"/>
              <a:t>、 二极管的伏安特性</a:t>
            </a:r>
          </a:p>
        </p:txBody>
      </p:sp>
    </p:spTree>
  </p:cSld>
  <p:clrMapOvr>
    <a:masterClrMapping/>
  </p:clrMapOvr>
  <p:transition>
    <p:random/>
    <p:sndAc>
      <p:stSnd>
        <p:snd r:embed="rId2" name="PROJCTOR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8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8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08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08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08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08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8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8263" grpId="0" autoUpdateAnimBg="0"/>
      <p:bldP spid="608264" grpId="0" autoUpdateAnimBg="0"/>
      <p:bldP spid="608265" grpId="0" autoUpdateAnimBg="0"/>
      <p:bldP spid="608268" grpId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fld id="{01A64F3F-E6CD-41D9-B748-BE51A82FB48F}" type="slidenum">
              <a:rPr lang="zh-CN" altLang="en-US"/>
              <a:t>13</a:t>
            </a:fld>
            <a:endParaRPr lang="en-US" altLang="zh-CN"/>
          </a:p>
        </p:txBody>
      </p:sp>
      <p:sp>
        <p:nvSpPr>
          <p:cNvPr id="609283" name="Text Box 3"/>
          <p:cNvSpPr txBox="1">
            <a:spLocks noChangeArrowheads="1"/>
          </p:cNvSpPr>
          <p:nvPr/>
        </p:nvSpPr>
        <p:spPr bwMode="auto">
          <a:xfrm>
            <a:off x="395288" y="1008063"/>
            <a:ext cx="4032250" cy="184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rgbClr val="66FFF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lnSpc>
                <a:spcPct val="120000"/>
              </a:lnSpc>
              <a:spcBef>
                <a:spcPct val="0"/>
              </a:spcBef>
            </a:pPr>
            <a:r>
              <a:rPr kumimoji="1" lang="zh-CN" altLang="en-US"/>
              <a:t>    当</a:t>
            </a:r>
            <a:r>
              <a:rPr kumimoji="1" lang="en-US" altLang="zh-CN"/>
              <a:t>PN</a:t>
            </a:r>
            <a:r>
              <a:rPr kumimoji="1" lang="zh-CN" altLang="en-US"/>
              <a:t>结的反向电压增加到一定数值时，反向电流突然快速增加，此现象称为</a:t>
            </a:r>
            <a:r>
              <a:rPr kumimoji="1" lang="en-US" altLang="zh-CN"/>
              <a:t>PN</a:t>
            </a:r>
            <a:r>
              <a:rPr kumimoji="1" lang="zh-CN" altLang="en-US"/>
              <a:t>结的</a:t>
            </a:r>
            <a:r>
              <a:rPr kumimoji="1" lang="zh-CN" altLang="en-US">
                <a:solidFill>
                  <a:srgbClr val="FF0000"/>
                </a:solidFill>
              </a:rPr>
              <a:t>反向击穿。</a:t>
            </a:r>
            <a:endParaRPr kumimoji="1" lang="zh-CN" altLang="en-US"/>
          </a:p>
        </p:txBody>
      </p:sp>
      <p:sp>
        <p:nvSpPr>
          <p:cNvPr id="609284" name="Text Box 4"/>
          <p:cNvSpPr txBox="1">
            <a:spLocks noChangeArrowheads="1"/>
          </p:cNvSpPr>
          <p:nvPr/>
        </p:nvSpPr>
        <p:spPr bwMode="auto">
          <a:xfrm>
            <a:off x="544513" y="39751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rgbClr val="66FFF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spcBef>
                <a:spcPct val="0"/>
              </a:spcBef>
            </a:pPr>
            <a:r>
              <a:rPr kumimoji="1" lang="zh-CN" altLang="en-US" dirty="0"/>
              <a:t>热击穿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不可逆</a:t>
            </a:r>
          </a:p>
        </p:txBody>
      </p:sp>
      <p:grpSp>
        <p:nvGrpSpPr>
          <p:cNvPr id="609285" name="Group 5"/>
          <p:cNvGrpSpPr/>
          <p:nvPr/>
        </p:nvGrpSpPr>
        <p:grpSpPr bwMode="auto">
          <a:xfrm>
            <a:off x="323850" y="2894013"/>
            <a:ext cx="1524000" cy="914400"/>
            <a:chOff x="288" y="1085"/>
            <a:chExt cx="960" cy="576"/>
          </a:xfrm>
        </p:grpSpPr>
        <p:sp>
          <p:nvSpPr>
            <p:cNvPr id="609286" name="Text Box 6"/>
            <p:cNvSpPr txBox="1">
              <a:spLocks noChangeArrowheads="1"/>
            </p:cNvSpPr>
            <p:nvPr/>
          </p:nvSpPr>
          <p:spPr bwMode="auto">
            <a:xfrm>
              <a:off x="288" y="1085"/>
              <a:ext cx="9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chemeClr val="accent1"/>
                      </a:gs>
                      <a:gs pos="100000">
                        <a:srgbClr val="66FFFF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kumimoji="1" lang="zh-CN" altLang="en-US"/>
                <a:t> 雪崩击穿</a:t>
              </a:r>
            </a:p>
          </p:txBody>
        </p:sp>
        <p:sp>
          <p:nvSpPr>
            <p:cNvPr id="609287" name="Text Box 7"/>
            <p:cNvSpPr txBox="1">
              <a:spLocks noChangeArrowheads="1"/>
            </p:cNvSpPr>
            <p:nvPr/>
          </p:nvSpPr>
          <p:spPr bwMode="auto">
            <a:xfrm>
              <a:off x="288" y="1373"/>
              <a:ext cx="9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chemeClr val="accent1"/>
                      </a:gs>
                      <a:gs pos="100000">
                        <a:srgbClr val="66FFFF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kumimoji="1" lang="zh-CN" altLang="en-US"/>
                <a:t> 齐纳击穿</a:t>
              </a:r>
            </a:p>
          </p:txBody>
        </p:sp>
      </p:grpSp>
      <p:grpSp>
        <p:nvGrpSpPr>
          <p:cNvPr id="609288" name="Group 8"/>
          <p:cNvGrpSpPr/>
          <p:nvPr/>
        </p:nvGrpSpPr>
        <p:grpSpPr bwMode="auto">
          <a:xfrm>
            <a:off x="1763713" y="3076575"/>
            <a:ext cx="2736850" cy="533400"/>
            <a:chOff x="1104" y="1200"/>
            <a:chExt cx="1488" cy="336"/>
          </a:xfrm>
        </p:grpSpPr>
        <p:sp>
          <p:nvSpPr>
            <p:cNvPr id="609289" name="Text Box 9"/>
            <p:cNvSpPr txBox="1">
              <a:spLocks noChangeArrowheads="1"/>
            </p:cNvSpPr>
            <p:nvPr/>
          </p:nvSpPr>
          <p:spPr bwMode="auto">
            <a:xfrm>
              <a:off x="1248" y="1229"/>
              <a:ext cx="13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chemeClr val="accent1"/>
                      </a:gs>
                      <a:gs pos="100000">
                        <a:srgbClr val="66FFFF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kumimoji="1" lang="zh-CN" altLang="en-US"/>
                <a:t> 电击穿</a:t>
              </a:r>
              <a:r>
                <a:rPr kumimoji="1" lang="en-US" altLang="zh-CN"/>
                <a:t>——</a:t>
              </a:r>
              <a:r>
                <a:rPr kumimoji="1" lang="zh-CN" altLang="en-US"/>
                <a:t>可逆</a:t>
              </a:r>
            </a:p>
          </p:txBody>
        </p:sp>
        <p:sp>
          <p:nvSpPr>
            <p:cNvPr id="609290" name="AutoShape 10"/>
            <p:cNvSpPr/>
            <p:nvPr/>
          </p:nvSpPr>
          <p:spPr bwMode="auto">
            <a:xfrm>
              <a:off x="1104" y="1200"/>
              <a:ext cx="144" cy="336"/>
            </a:xfrm>
            <a:prstGeom prst="rightBrace">
              <a:avLst>
                <a:gd name="adj1" fmla="val 19444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09293" name="Rectangle 13"/>
          <p:cNvSpPr>
            <a:spLocks noChangeArrowheads="1"/>
          </p:cNvSpPr>
          <p:nvPr/>
        </p:nvSpPr>
        <p:spPr bwMode="auto">
          <a:xfrm>
            <a:off x="468313" y="4545013"/>
            <a:ext cx="8243887" cy="147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>
              <a:spcBef>
                <a:spcPct val="0"/>
              </a:spcBef>
            </a:pPr>
            <a:r>
              <a:rPr kumimoji="1" lang="en-US" altLang="zh-CN"/>
              <a:t>PN</a:t>
            </a:r>
            <a:r>
              <a:rPr kumimoji="1" lang="zh-CN" altLang="zh-CN"/>
              <a:t>结被击穿后，</a:t>
            </a:r>
            <a:r>
              <a:rPr kumimoji="1" lang="en-US" altLang="zh-CN"/>
              <a:t>PN</a:t>
            </a:r>
            <a:r>
              <a:rPr kumimoji="1" lang="zh-CN" altLang="zh-CN"/>
              <a:t>结上的压降高，电流大，功率大。当</a:t>
            </a:r>
            <a:r>
              <a:rPr kumimoji="1" lang="en-US" altLang="zh-CN"/>
              <a:t>PN</a:t>
            </a:r>
            <a:r>
              <a:rPr kumimoji="1" lang="zh-CN" altLang="zh-CN"/>
              <a:t>结上的功耗使</a:t>
            </a:r>
            <a:r>
              <a:rPr kumimoji="1" lang="en-US" altLang="zh-CN"/>
              <a:t>PN</a:t>
            </a:r>
            <a:r>
              <a:rPr kumimoji="1" lang="zh-CN" altLang="zh-CN"/>
              <a:t>结发热，并超过它的耗散功率时，</a:t>
            </a:r>
            <a:r>
              <a:rPr kumimoji="1" lang="en-US" altLang="zh-CN"/>
              <a:t>PN</a:t>
            </a:r>
            <a:r>
              <a:rPr kumimoji="1" lang="zh-CN" altLang="zh-CN"/>
              <a:t>结将发生</a:t>
            </a:r>
            <a:r>
              <a:rPr kumimoji="1" lang="zh-CN" altLang="zh-CN">
                <a:solidFill>
                  <a:schemeClr val="tx2"/>
                </a:solidFill>
              </a:rPr>
              <a:t>热击穿</a:t>
            </a:r>
            <a:r>
              <a:rPr kumimoji="1" lang="zh-CN" altLang="zh-CN"/>
              <a:t>。这时</a:t>
            </a:r>
            <a:r>
              <a:rPr kumimoji="1" lang="en-US" altLang="zh-CN"/>
              <a:t>PN</a:t>
            </a:r>
            <a:r>
              <a:rPr kumimoji="1" lang="zh-CN" altLang="zh-CN"/>
              <a:t>结的电流和温度之间出现恶性循环，最终将导致</a:t>
            </a:r>
            <a:r>
              <a:rPr kumimoji="1" lang="en-US" altLang="zh-CN"/>
              <a:t>PN</a:t>
            </a:r>
            <a:r>
              <a:rPr kumimoji="1" lang="zh-CN" altLang="zh-CN"/>
              <a:t>结烧毁。</a:t>
            </a:r>
            <a:endParaRPr kumimoji="1" lang="zh-CN" altLang="en-US"/>
          </a:p>
        </p:txBody>
      </p:sp>
      <p:sp>
        <p:nvSpPr>
          <p:cNvPr id="60929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</a:t>
            </a:r>
            <a:r>
              <a:rPr lang="zh-CN" altLang="en-US"/>
              <a:t>、 二极管的伏安特性</a:t>
            </a:r>
          </a:p>
        </p:txBody>
      </p:sp>
      <p:graphicFrame>
        <p:nvGraphicFramePr>
          <p:cNvPr id="609295" name="Object 15"/>
          <p:cNvGraphicFramePr>
            <a:graphicFrameLocks noChangeAspect="1"/>
          </p:cNvGraphicFramePr>
          <p:nvPr/>
        </p:nvGraphicFramePr>
        <p:xfrm>
          <a:off x="4859338" y="1052513"/>
          <a:ext cx="3278187" cy="347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214245" imgH="2339975" progId="Visio.Drawing.11">
                  <p:embed/>
                </p:oleObj>
              </mc:Choice>
              <mc:Fallback>
                <p:oleObj name="Visio" r:id="rId4" imgW="2214245" imgH="2339975" progId="Visio.Drawing.11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1052513"/>
                        <a:ext cx="3278187" cy="3471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split/>
    <p:sndAc>
      <p:stSnd>
        <p:snd r:embed="rId2" name="PROJCTOR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09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60928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60928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" dur="500"/>
                                        <p:tgtEl>
                                          <p:spTgt spid="60928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09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09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60928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9283" grpId="0" autoUpdateAnimBg="0"/>
      <p:bldP spid="609284" grpId="0" autoUpdateAnimBg="0"/>
      <p:bldP spid="60929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fld id="{E5F696E5-0C9A-45AD-9EBB-2EE5E85E3171}" type="slidenum">
              <a:rPr lang="zh-CN" altLang="en-US"/>
              <a:t>14</a:t>
            </a:fld>
            <a:endParaRPr lang="en-US" altLang="zh-CN"/>
          </a:p>
        </p:txBody>
      </p:sp>
      <p:sp>
        <p:nvSpPr>
          <p:cNvPr id="604164" name="Text Box 4"/>
          <p:cNvSpPr txBox="1">
            <a:spLocks noChangeArrowheads="1"/>
          </p:cNvSpPr>
          <p:nvPr/>
        </p:nvSpPr>
        <p:spPr bwMode="auto">
          <a:xfrm>
            <a:off x="468313" y="1989138"/>
            <a:ext cx="1066800" cy="56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rgbClr val="66FFF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kumimoji="1" lang="zh-CN" altLang="en-US">
                <a:latin typeface="黑体" panose="02010609060101010101" pitchFamily="49" charset="-122"/>
              </a:rPr>
              <a:t>其中</a:t>
            </a:r>
          </a:p>
        </p:txBody>
      </p:sp>
      <p:sp>
        <p:nvSpPr>
          <p:cNvPr id="604165" name="Text Box 5"/>
          <p:cNvSpPr txBox="1">
            <a:spLocks noChangeArrowheads="1"/>
          </p:cNvSpPr>
          <p:nvPr/>
        </p:nvSpPr>
        <p:spPr bwMode="auto">
          <a:xfrm>
            <a:off x="5435600" y="5084763"/>
            <a:ext cx="2843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rgbClr val="66FFF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spcBef>
                <a:spcPct val="0"/>
              </a:spcBef>
            </a:pPr>
            <a:r>
              <a:rPr kumimoji="1" lang="zh-CN" altLang="en-US">
                <a:solidFill>
                  <a:srgbClr val="0000FF"/>
                </a:solidFill>
                <a:latin typeface="黑体" panose="02010609060101010101" pitchFamily="49" charset="-122"/>
              </a:rPr>
              <a:t>二极管的伏安特性</a:t>
            </a:r>
          </a:p>
        </p:txBody>
      </p:sp>
      <p:sp>
        <p:nvSpPr>
          <p:cNvPr id="604166" name="Text Box 6"/>
          <p:cNvSpPr txBox="1">
            <a:spLocks noChangeArrowheads="1"/>
          </p:cNvSpPr>
          <p:nvPr/>
        </p:nvSpPr>
        <p:spPr bwMode="auto">
          <a:xfrm>
            <a:off x="468313" y="2600325"/>
            <a:ext cx="3492500" cy="566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rgbClr val="66FFF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kumimoji="1" lang="en-US" altLang="zh-CN" b="1" i="1"/>
              <a:t>I</a:t>
            </a:r>
            <a:r>
              <a:rPr kumimoji="1" lang="en-US" altLang="zh-CN" b="1" baseline="-25000"/>
              <a:t>S </a:t>
            </a:r>
            <a:r>
              <a:rPr kumimoji="1" lang="en-US" altLang="zh-CN" b="1"/>
              <a:t>——</a:t>
            </a:r>
            <a:r>
              <a:rPr kumimoji="1" lang="zh-CN" altLang="en-US" b="1"/>
              <a:t>反向饱和电流</a:t>
            </a:r>
          </a:p>
        </p:txBody>
      </p:sp>
      <p:sp>
        <p:nvSpPr>
          <p:cNvPr id="604167" name="Text Box 7"/>
          <p:cNvSpPr txBox="1">
            <a:spLocks noChangeArrowheads="1"/>
          </p:cNvSpPr>
          <p:nvPr/>
        </p:nvSpPr>
        <p:spPr bwMode="auto">
          <a:xfrm>
            <a:off x="468313" y="3509963"/>
            <a:ext cx="3636962" cy="56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rgbClr val="66FFF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kumimoji="1" lang="en-US" altLang="zh-CN" b="1" i="1"/>
              <a:t>U</a:t>
            </a:r>
            <a:r>
              <a:rPr kumimoji="1" lang="en-US" altLang="zh-CN" b="1" i="1" baseline="-25000"/>
              <a:t>T</a:t>
            </a:r>
            <a:r>
              <a:rPr kumimoji="1" lang="en-US" altLang="zh-CN" b="1" baseline="-25000"/>
              <a:t> </a:t>
            </a:r>
            <a:r>
              <a:rPr kumimoji="1" lang="en-US" altLang="zh-CN" b="1"/>
              <a:t>——</a:t>
            </a:r>
            <a:r>
              <a:rPr kumimoji="1" lang="zh-CN" altLang="en-US" b="1"/>
              <a:t>温度的电压当量</a:t>
            </a:r>
          </a:p>
        </p:txBody>
      </p:sp>
      <p:sp>
        <p:nvSpPr>
          <p:cNvPr id="604168" name="Text Box 8"/>
          <p:cNvSpPr txBox="1">
            <a:spLocks noChangeArrowheads="1"/>
          </p:cNvSpPr>
          <p:nvPr/>
        </p:nvSpPr>
        <p:spPr bwMode="auto">
          <a:xfrm>
            <a:off x="539750" y="4292600"/>
            <a:ext cx="3276600" cy="566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rgbClr val="66FFF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kumimoji="1" lang="zh-CN" altLang="en-US"/>
              <a:t>且在常温下（</a:t>
            </a:r>
            <a:r>
              <a:rPr kumimoji="1" lang="en-US" altLang="zh-CN" b="1" i="1"/>
              <a:t>T</a:t>
            </a:r>
            <a:r>
              <a:rPr kumimoji="1" lang="en-US" altLang="zh-CN" b="1"/>
              <a:t>=300K</a:t>
            </a:r>
            <a:r>
              <a:rPr kumimoji="1" lang="zh-CN" altLang="en-US"/>
              <a:t>）</a:t>
            </a:r>
          </a:p>
        </p:txBody>
      </p:sp>
      <p:graphicFrame>
        <p:nvGraphicFramePr>
          <p:cNvPr id="604170" name="Object 10"/>
          <p:cNvGraphicFramePr>
            <a:graphicFrameLocks noChangeAspect="1"/>
          </p:cNvGraphicFramePr>
          <p:nvPr/>
        </p:nvGraphicFramePr>
        <p:xfrm>
          <a:off x="468313" y="1233488"/>
          <a:ext cx="3567112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31265" imgH="266700" progId="Equation.DSMT4">
                  <p:embed/>
                </p:oleObj>
              </mc:Choice>
              <mc:Fallback>
                <p:oleObj name="Equation" r:id="rId4" imgW="1231265" imgH="2667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233488"/>
                        <a:ext cx="3567112" cy="769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172" name="Object 12"/>
          <p:cNvGraphicFramePr>
            <a:graphicFrameLocks noChangeAspect="1"/>
          </p:cNvGraphicFramePr>
          <p:nvPr/>
        </p:nvGraphicFramePr>
        <p:xfrm>
          <a:off x="576263" y="5070475"/>
          <a:ext cx="3714750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688465" imgH="431800" progId="Equation.DSMT4">
                  <p:embed/>
                </p:oleObj>
              </mc:Choice>
              <mc:Fallback>
                <p:oleObj name="Equation" r:id="rId6" imgW="1688465" imgH="4318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263" y="5070475"/>
                        <a:ext cx="3714750" cy="950913"/>
                      </a:xfrm>
                      <a:prstGeom prst="rect">
                        <a:avLst/>
                      </a:prstGeom>
                      <a:solidFill>
                        <a:srgbClr val="93FFFF"/>
                      </a:solidFill>
                      <a:ln w="19050" algn="ctr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173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</a:t>
            </a:r>
            <a:r>
              <a:rPr lang="zh-CN" altLang="en-US"/>
              <a:t>、 二极管的伏安特性 </a:t>
            </a:r>
          </a:p>
        </p:txBody>
      </p:sp>
      <p:graphicFrame>
        <p:nvGraphicFramePr>
          <p:cNvPr id="604179" name="Object 19"/>
          <p:cNvGraphicFramePr>
            <a:graphicFrameLocks noChangeAspect="1"/>
          </p:cNvGraphicFramePr>
          <p:nvPr/>
        </p:nvGraphicFramePr>
        <p:xfrm>
          <a:off x="4098925" y="1154113"/>
          <a:ext cx="4865688" cy="340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3272155" imgH="2294890" progId="Visio.Drawing.11">
                  <p:embed/>
                </p:oleObj>
              </mc:Choice>
              <mc:Fallback>
                <p:oleObj name="Visio" r:id="rId8" imgW="3272155" imgH="2294890" progId="Visio.Drawing.11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8925" y="1154113"/>
                        <a:ext cx="4865688" cy="340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181" name="Object 21"/>
          <p:cNvGraphicFramePr>
            <a:graphicFrameLocks noChangeAspect="1"/>
          </p:cNvGraphicFramePr>
          <p:nvPr/>
        </p:nvGraphicFramePr>
        <p:xfrm>
          <a:off x="5853113" y="1677988"/>
          <a:ext cx="1789112" cy="249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0" imgW="1210310" imgH="1685290" progId="Visio.Drawing.11">
                  <p:embed/>
                </p:oleObj>
              </mc:Choice>
              <mc:Fallback>
                <p:oleObj name="Visio" r:id="rId10" imgW="1210310" imgH="1685290" progId="Visio.Drawing.11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3113" y="1677988"/>
                        <a:ext cx="1789112" cy="2493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182" name="Object 22"/>
          <p:cNvGraphicFramePr>
            <a:graphicFrameLocks noChangeAspect="1"/>
          </p:cNvGraphicFramePr>
          <p:nvPr/>
        </p:nvGraphicFramePr>
        <p:xfrm>
          <a:off x="4075113" y="4110038"/>
          <a:ext cx="1781175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2" imgW="1210310" imgH="116840" progId="Visio.Drawing.11">
                  <p:embed/>
                </p:oleObj>
              </mc:Choice>
              <mc:Fallback>
                <p:oleObj name="Visio" r:id="rId12" imgW="1210310" imgH="116840" progId="Visio.Drawing.11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5113" y="4110038"/>
                        <a:ext cx="1781175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183" name="Object 23"/>
          <p:cNvGraphicFramePr>
            <a:graphicFrameLocks noChangeAspect="1"/>
          </p:cNvGraphicFramePr>
          <p:nvPr/>
        </p:nvGraphicFramePr>
        <p:xfrm>
          <a:off x="4206875" y="3584575"/>
          <a:ext cx="1612900" cy="147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4" imgW="1093470" imgH="1003935" progId="Visio.Drawing.11">
                  <p:embed/>
                </p:oleObj>
              </mc:Choice>
              <mc:Fallback>
                <p:oleObj name="Visio" r:id="rId14" imgW="1093470" imgH="1003935" progId="Visio.Drawing.11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6875" y="3584575"/>
                        <a:ext cx="1612900" cy="147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  <p:sndAc>
      <p:stSnd>
        <p:snd r:embed="rId2" name="PROJCTOR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04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04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04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04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4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604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04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604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04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5" dur="500"/>
                                        <p:tgtEl>
                                          <p:spTgt spid="60416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9" dur="500"/>
                                        <p:tgtEl>
                                          <p:spTgt spid="60416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4" dur="500"/>
                                        <p:tgtEl>
                                          <p:spTgt spid="60416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8" dur="500"/>
                                        <p:tgtEl>
                                          <p:spTgt spid="60416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1000"/>
                                        <p:tgtEl>
                                          <p:spTgt spid="604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64" grpId="0" autoUpdateAnimBg="0"/>
      <p:bldP spid="604165" grpId="0"/>
      <p:bldP spid="604166" grpId="0" autoUpdateAnimBg="0"/>
      <p:bldP spid="604167" grpId="0" autoUpdateAnimBg="0"/>
      <p:bldP spid="604168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fld id="{123B3CE6-A210-459E-9860-D2F57670D0B7}" type="slidenum">
              <a:rPr lang="zh-CN" altLang="en-US"/>
              <a:t>15</a:t>
            </a:fld>
            <a:endParaRPr lang="en-US" altLang="zh-CN"/>
          </a:p>
        </p:txBody>
      </p:sp>
      <p:graphicFrame>
        <p:nvGraphicFramePr>
          <p:cNvPr id="605189" name="Object 5"/>
          <p:cNvGraphicFramePr>
            <a:graphicFrameLocks noChangeAspect="1"/>
          </p:cNvGraphicFramePr>
          <p:nvPr/>
        </p:nvGraphicFramePr>
        <p:xfrm>
          <a:off x="5759450" y="1268413"/>
          <a:ext cx="2033588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927100" imgH="368300" progId="Equation.3">
                  <p:embed/>
                </p:oleObj>
              </mc:Choice>
              <mc:Fallback>
                <p:oleObj name="公式" r:id="rId2" imgW="927100" imgH="3683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9450" y="1268413"/>
                        <a:ext cx="2033588" cy="809625"/>
                      </a:xfrm>
                      <a:prstGeom prst="rect">
                        <a:avLst/>
                      </a:prstGeom>
                      <a:solidFill>
                        <a:srgbClr val="93FFFF"/>
                      </a:solidFill>
                      <a:ln w="19050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5190" name="Text Box 6"/>
          <p:cNvSpPr txBox="1">
            <a:spLocks noChangeArrowheads="1"/>
          </p:cNvSpPr>
          <p:nvPr/>
        </p:nvSpPr>
        <p:spPr bwMode="auto">
          <a:xfrm>
            <a:off x="971550" y="5265738"/>
            <a:ext cx="316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kumimoji="1" lang="en-US" altLang="zh-CN">
                <a:latin typeface="黑体" panose="02010609060101010101" pitchFamily="49" charset="-122"/>
              </a:rPr>
              <a:t> </a:t>
            </a:r>
            <a:r>
              <a:rPr kumimoji="1" lang="zh-CN" altLang="en-US">
                <a:latin typeface="黑体" panose="02010609060101010101" pitchFamily="49" charset="-122"/>
              </a:rPr>
              <a:t>伏安特性受温度影响</a:t>
            </a:r>
          </a:p>
        </p:txBody>
      </p:sp>
      <p:sp>
        <p:nvSpPr>
          <p:cNvPr id="605192" name="AutoShape 8"/>
          <p:cNvSpPr/>
          <p:nvPr/>
        </p:nvSpPr>
        <p:spPr bwMode="auto">
          <a:xfrm>
            <a:off x="358775" y="1484313"/>
            <a:ext cx="1852613" cy="914400"/>
          </a:xfrm>
          <a:prstGeom prst="borderCallout1">
            <a:avLst>
              <a:gd name="adj1" fmla="val 12500"/>
              <a:gd name="adj2" fmla="val 104111"/>
              <a:gd name="adj3" fmla="val 119792"/>
              <a:gd name="adj4" fmla="val 207454"/>
            </a:avLst>
          </a:prstGeom>
          <a:solidFill>
            <a:srgbClr val="FFFFCC"/>
          </a:solidFill>
          <a:ln w="19050">
            <a:solidFill>
              <a:srgbClr val="FF33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kumimoji="1" lang="zh-CN" altLang="en-US"/>
              <a:t>正向特性为指数曲线</a:t>
            </a:r>
          </a:p>
        </p:txBody>
      </p:sp>
      <p:sp>
        <p:nvSpPr>
          <p:cNvPr id="605193" name="AutoShape 9"/>
          <p:cNvSpPr/>
          <p:nvPr/>
        </p:nvSpPr>
        <p:spPr bwMode="auto">
          <a:xfrm>
            <a:off x="4716463" y="5084763"/>
            <a:ext cx="4075112" cy="433387"/>
          </a:xfrm>
          <a:prstGeom prst="borderCallout1">
            <a:avLst>
              <a:gd name="adj1" fmla="val 26375"/>
              <a:gd name="adj2" fmla="val -1870"/>
              <a:gd name="adj3" fmla="val -126375"/>
              <a:gd name="adj4" fmla="val -59329"/>
            </a:avLst>
          </a:prstGeom>
          <a:solidFill>
            <a:srgbClr val="93FFFF"/>
          </a:solidFill>
          <a:ln w="19050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kumimoji="1" lang="zh-CN" altLang="en-US"/>
              <a:t>反向特性为横轴的平行线</a:t>
            </a:r>
          </a:p>
        </p:txBody>
      </p:sp>
      <p:graphicFrame>
        <p:nvGraphicFramePr>
          <p:cNvPr id="605187" name="Object 3"/>
          <p:cNvGraphicFramePr>
            <a:graphicFrameLocks noChangeAspect="1"/>
          </p:cNvGraphicFramePr>
          <p:nvPr/>
        </p:nvGraphicFramePr>
        <p:xfrm>
          <a:off x="5867400" y="2781300"/>
          <a:ext cx="1309688" cy="80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596900" imgH="368300" progId="Equation.3">
                  <p:embed/>
                </p:oleObj>
              </mc:Choice>
              <mc:Fallback>
                <p:oleObj name="公式" r:id="rId4" imgW="596900" imgH="3683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2781300"/>
                        <a:ext cx="1309688" cy="808038"/>
                      </a:xfrm>
                      <a:prstGeom prst="rect">
                        <a:avLst/>
                      </a:prstGeom>
                      <a:solidFill>
                        <a:srgbClr val="93FFFF"/>
                      </a:solidFill>
                      <a:ln w="19050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5196" name="Text Box 12"/>
          <p:cNvSpPr txBox="1">
            <a:spLocks noChangeArrowheads="1"/>
          </p:cNvSpPr>
          <p:nvPr/>
        </p:nvSpPr>
        <p:spPr bwMode="auto">
          <a:xfrm>
            <a:off x="5616575" y="2168525"/>
            <a:ext cx="3036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若正向电压 </a:t>
            </a:r>
            <a:r>
              <a:rPr lang="en-US" altLang="zh-CN" b="1" i="1"/>
              <a:t>u</a:t>
            </a:r>
            <a:r>
              <a:rPr lang="en-US" altLang="zh-CN" b="1"/>
              <a:t>&gt;&gt;</a:t>
            </a:r>
            <a:r>
              <a:rPr lang="en-US" altLang="zh-CN" b="1" i="1"/>
              <a:t>U</a:t>
            </a:r>
            <a:r>
              <a:rPr lang="en-US" altLang="zh-CN" b="1" baseline="-25000"/>
              <a:t>T</a:t>
            </a:r>
            <a:r>
              <a:rPr lang="en-US" altLang="zh-CN"/>
              <a:t>,</a:t>
            </a:r>
            <a:r>
              <a:rPr lang="zh-CN" altLang="en-US"/>
              <a:t>则</a:t>
            </a:r>
          </a:p>
        </p:txBody>
      </p:sp>
      <p:sp>
        <p:nvSpPr>
          <p:cNvPr id="605197" name="Text Box 13"/>
          <p:cNvSpPr txBox="1">
            <a:spLocks noChangeArrowheads="1"/>
          </p:cNvSpPr>
          <p:nvPr/>
        </p:nvSpPr>
        <p:spPr bwMode="auto">
          <a:xfrm>
            <a:off x="5508625" y="3824288"/>
            <a:ext cx="3322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若反向电压</a:t>
            </a:r>
            <a:r>
              <a:rPr lang="en-US" altLang="zh-CN" b="1"/>
              <a:t>|</a:t>
            </a:r>
            <a:r>
              <a:rPr lang="en-US" altLang="zh-CN" b="1" i="1"/>
              <a:t>u</a:t>
            </a:r>
            <a:r>
              <a:rPr lang="en-US" altLang="zh-CN" b="1"/>
              <a:t>|&gt;&gt;</a:t>
            </a:r>
            <a:r>
              <a:rPr lang="en-US" altLang="zh-CN" b="1" i="1"/>
              <a:t>U</a:t>
            </a:r>
            <a:r>
              <a:rPr lang="en-US" altLang="zh-CN" b="1" baseline="-25000"/>
              <a:t>T</a:t>
            </a:r>
            <a:r>
              <a:rPr lang="zh-CN" altLang="en-US"/>
              <a:t>，则</a:t>
            </a:r>
            <a:endParaRPr lang="en-US" altLang="zh-CN" b="1" baseline="-25000">
              <a:cs typeface="Times New Roman" panose="02020603050405020304" pitchFamily="18" charset="0"/>
            </a:endParaRPr>
          </a:p>
        </p:txBody>
      </p:sp>
      <p:sp>
        <p:nvSpPr>
          <p:cNvPr id="605199" name="Rectangle 1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</a:t>
            </a:r>
            <a:r>
              <a:rPr lang="zh-CN" altLang="en-US"/>
              <a:t>、 二极管的伏安特性 </a:t>
            </a:r>
          </a:p>
        </p:txBody>
      </p:sp>
      <p:graphicFrame>
        <p:nvGraphicFramePr>
          <p:cNvPr id="605203" name="Object 19"/>
          <p:cNvGraphicFramePr>
            <a:graphicFrameLocks noChangeAspect="1"/>
          </p:cNvGraphicFramePr>
          <p:nvPr/>
        </p:nvGraphicFramePr>
        <p:xfrm>
          <a:off x="647700" y="1484313"/>
          <a:ext cx="4408488" cy="338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976245" imgH="2286000" progId="Visio.Drawing.11">
                  <p:embed/>
                </p:oleObj>
              </mc:Choice>
              <mc:Fallback>
                <p:oleObj name="Visio" r:id="rId6" imgW="2976245" imgH="2286000" progId="Visio.Drawing.11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" y="1484313"/>
                        <a:ext cx="4408488" cy="338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5204" name="Object 20"/>
          <p:cNvGraphicFramePr>
            <a:graphicFrameLocks noChangeAspect="1"/>
          </p:cNvGraphicFramePr>
          <p:nvPr/>
        </p:nvGraphicFramePr>
        <p:xfrm>
          <a:off x="2700338" y="1741488"/>
          <a:ext cx="2281237" cy="305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1541780" imgH="2061845" progId="Visio.Drawing.11">
                  <p:embed/>
                </p:oleObj>
              </mc:Choice>
              <mc:Fallback>
                <p:oleObj name="Visio" r:id="rId8" imgW="1541780" imgH="2061845" progId="Visio.Drawing.11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1741488"/>
                        <a:ext cx="2281237" cy="3055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5205" name="Object 21"/>
          <p:cNvGraphicFramePr>
            <a:graphicFrameLocks noChangeAspect="1"/>
          </p:cNvGraphicFramePr>
          <p:nvPr/>
        </p:nvGraphicFramePr>
        <p:xfrm>
          <a:off x="749300" y="3586163"/>
          <a:ext cx="1985963" cy="1427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0" imgW="1344930" imgH="968375" progId="Visio.Drawing.11">
                  <p:embed/>
                </p:oleObj>
              </mc:Choice>
              <mc:Fallback>
                <p:oleObj name="Visio" r:id="rId10" imgW="1344930" imgH="968375" progId="Visio.Drawing.11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300" y="3586163"/>
                        <a:ext cx="1985963" cy="1427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5206" name="Rectangle 22"/>
          <p:cNvSpPr>
            <a:spLocks noChangeArrowheads="1"/>
          </p:cNvSpPr>
          <p:nvPr/>
        </p:nvSpPr>
        <p:spPr bwMode="auto">
          <a:xfrm>
            <a:off x="6184900" y="4473575"/>
            <a:ext cx="9794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1" i="1"/>
              <a:t>i</a:t>
            </a:r>
            <a:r>
              <a:rPr lang="en-US" altLang="zh-CN" b="1"/>
              <a:t>≈−</a:t>
            </a:r>
            <a:r>
              <a:rPr lang="en-US" altLang="zh-CN" b="1" i="1"/>
              <a:t>I</a:t>
            </a:r>
            <a:r>
              <a:rPr lang="en-US" altLang="zh-CN" b="1" baseline="-25000"/>
              <a:t>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5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05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05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1" dur="1000"/>
                                        <p:tgtEl>
                                          <p:spTgt spid="605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05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000"/>
                                        <p:tgtEl>
                                          <p:spTgt spid="605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1000"/>
                                        <p:tgtEl>
                                          <p:spTgt spid="605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605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605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1000"/>
                                        <p:tgtEl>
                                          <p:spTgt spid="605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605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5190" grpId="0" build="p" autoUpdateAnimBg="0"/>
      <p:bldP spid="605192" grpId="0" animBg="1" autoUpdateAnimBg="0"/>
      <p:bldP spid="605193" grpId="0" animBg="1" autoUpdateAnimBg="0"/>
      <p:bldP spid="605196" grpId="0"/>
      <p:bldP spid="605197" grpId="0"/>
      <p:bldP spid="60520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fld id="{DCC6839D-BA1F-4F6D-B5D9-C2EBEAE385A3}" type="slidenum">
              <a:rPr lang="zh-CN" altLang="en-US"/>
              <a:t>16</a:t>
            </a:fld>
            <a:endParaRPr lang="en-US" altLang="zh-CN"/>
          </a:p>
        </p:txBody>
      </p:sp>
      <p:sp>
        <p:nvSpPr>
          <p:cNvPr id="606215" name="Text Box 7"/>
          <p:cNvSpPr txBox="1">
            <a:spLocks noChangeArrowheads="1"/>
          </p:cNvSpPr>
          <p:nvPr/>
        </p:nvSpPr>
        <p:spPr bwMode="auto">
          <a:xfrm>
            <a:off x="4679950" y="5103813"/>
            <a:ext cx="39243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0000FF"/>
                    </a:gs>
                    <a:gs pos="100000">
                      <a:srgbClr val="66FFF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lnSpc>
                <a:spcPct val="120000"/>
              </a:lnSpc>
              <a:spcBef>
                <a:spcPct val="0"/>
              </a:spcBef>
            </a:pPr>
            <a:r>
              <a:rPr kumimoji="1" lang="zh-CN" altLang="en-US">
                <a:latin typeface="黑体" panose="02010609060101010101" pitchFamily="49" charset="-122"/>
              </a:rPr>
              <a:t>锗二极管</a:t>
            </a:r>
            <a:r>
              <a:rPr kumimoji="1" lang="en-US" altLang="zh-CN" b="1"/>
              <a:t>2AP15</a:t>
            </a:r>
            <a:r>
              <a:rPr kumimoji="1" lang="zh-CN" altLang="en-US">
                <a:latin typeface="黑体" panose="02010609060101010101" pitchFamily="49" charset="-122"/>
              </a:rPr>
              <a:t>的伏安特性</a:t>
            </a:r>
          </a:p>
        </p:txBody>
      </p:sp>
      <p:pic>
        <p:nvPicPr>
          <p:cNvPr id="60621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97"/>
          <a:stretch>
            <a:fillRect/>
          </a:stretch>
        </p:blipFill>
        <p:spPr bwMode="auto">
          <a:xfrm>
            <a:off x="323850" y="1196975"/>
            <a:ext cx="4271963" cy="367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6217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1196975"/>
            <a:ext cx="3959225" cy="371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6218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 </a:t>
            </a:r>
            <a:r>
              <a:rPr lang="en-US" altLang="zh-CN"/>
              <a:t>2</a:t>
            </a:r>
            <a:r>
              <a:rPr lang="zh-CN" altLang="en-US"/>
              <a:t>、 二极管的伏安特性 </a:t>
            </a:r>
          </a:p>
        </p:txBody>
      </p:sp>
      <p:sp>
        <p:nvSpPr>
          <p:cNvPr id="606219" name="Text Box 11"/>
          <p:cNvSpPr txBox="1">
            <a:spLocks noChangeArrowheads="1"/>
          </p:cNvSpPr>
          <p:nvPr/>
        </p:nvSpPr>
        <p:spPr bwMode="auto">
          <a:xfrm>
            <a:off x="684213" y="5167313"/>
            <a:ext cx="3790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硅二极管</a:t>
            </a:r>
            <a:r>
              <a:rPr lang="en-US" altLang="zh-CN" b="1"/>
              <a:t>2CP10</a:t>
            </a:r>
            <a:r>
              <a:rPr lang="zh-CN" altLang="en-US"/>
              <a:t>的伏安特性</a:t>
            </a:r>
            <a:endParaRPr lang="zh-CN" altLang="en-US" b="1"/>
          </a:p>
        </p:txBody>
      </p:sp>
    </p:spTree>
  </p:cSld>
  <p:clrMapOvr>
    <a:masterClrMapping/>
  </p:clrMapOvr>
  <p:transition>
    <p:random/>
    <p:sndAc>
      <p:stSnd>
        <p:snd r:embed="rId2" name="PROJCTOR.WAV"/>
      </p:stSnd>
    </p:sndAc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fld id="{75AA51DC-5D97-4377-A744-2279FD5948BA}" type="slidenum">
              <a:rPr lang="zh-CN" altLang="en-US"/>
              <a:t>17</a:t>
            </a:fld>
            <a:endParaRPr lang="en-US" altLang="zh-CN"/>
          </a:p>
        </p:txBody>
      </p:sp>
      <p:sp>
        <p:nvSpPr>
          <p:cNvPr id="721928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 </a:t>
            </a:r>
            <a:r>
              <a:rPr lang="en-US" altLang="zh-CN"/>
              <a:t>2</a:t>
            </a:r>
            <a:r>
              <a:rPr lang="zh-CN" altLang="en-US"/>
              <a:t>、 二极管的伏安特性</a:t>
            </a:r>
          </a:p>
        </p:txBody>
      </p:sp>
      <p:graphicFrame>
        <p:nvGraphicFramePr>
          <p:cNvPr id="721929" name="Group 9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461575297"/>
              </p:ext>
            </p:extLst>
          </p:nvPr>
        </p:nvGraphicFramePr>
        <p:xfrm>
          <a:off x="431800" y="2097088"/>
          <a:ext cx="8461375" cy="2736851"/>
        </p:xfrm>
        <a:graphic>
          <a:graphicData uri="http://schemas.openxmlformats.org/drawingml/2006/table">
            <a:tbl>
              <a:tblPr/>
              <a:tblGrid>
                <a:gridCol w="1577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9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58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2813">
                <a:tc>
                  <a:txBody>
                    <a:bodyPr/>
                    <a:lstStyle>
                      <a:lvl1pPr algn="l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algn="l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algn="l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algn="l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材料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algn="l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algn="l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algn="l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开启电压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algn="l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algn="l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algn="l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导通电压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algn="l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algn="l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algn="l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反向饱和电流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1225">
                <a:tc>
                  <a:txBody>
                    <a:bodyPr/>
                    <a:lstStyle>
                      <a:lvl1pPr algn="l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algn="l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algn="l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algn="l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硅</a:t>
                      </a: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Si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algn="l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algn="l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algn="l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取</a:t>
                      </a: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0.7V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algn="l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algn="l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algn="l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0.5~0.8V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algn="l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algn="l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algn="l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1</a:t>
                      </a: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µA</a:t>
                      </a: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以下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2813">
                <a:tc>
                  <a:txBody>
                    <a:bodyPr/>
                    <a:lstStyle>
                      <a:lvl1pPr algn="l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algn="l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algn="l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algn="l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锗</a:t>
                      </a: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algn="l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algn="l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algn="l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取</a:t>
                      </a: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0.2V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algn="l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algn="l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algn="l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0.1~0.3V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1pPr>
                      <a:lvl2pPr algn="l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2pPr>
                      <a:lvl3pPr algn="l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3pPr>
                      <a:lvl4pPr algn="l" ea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4pPr>
                      <a:lvl5pPr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</a:rPr>
                        <a:t>几十</a:t>
                      </a:r>
                      <a:r>
                        <a:rPr kumimoji="0" lang="en-US" altLang="zh-CN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µA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21951" name="Text Box 31"/>
          <p:cNvSpPr txBox="1">
            <a:spLocks noChangeArrowheads="1"/>
          </p:cNvSpPr>
          <p:nvPr/>
        </p:nvSpPr>
        <p:spPr bwMode="auto">
          <a:xfrm>
            <a:off x="2205038" y="1468438"/>
            <a:ext cx="4095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/>
              <a:t>二极管伏安特性特征参数</a:t>
            </a:r>
          </a:p>
        </p:txBody>
      </p:sp>
    </p:spTree>
  </p:cSld>
  <p:clrMapOvr>
    <a:masterClrMapping/>
  </p:clrMapOvr>
  <p:transition>
    <p:random/>
    <p:sndAc>
      <p:stSnd>
        <p:snd r:embed="rId2" name="PROJCTOR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1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46DDBAA-6466-F51D-C901-576A72AC66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CDC51-7D4E-4530-BCC9-E24C29D29531}" type="slidenum">
              <a:rPr lang="zh-CN" altLang="en-US" smtClean="0"/>
              <a:t>18</a:t>
            </a:fld>
            <a:endParaRPr lang="en-US" altLang="zh-CN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0610274-3F3E-85B6-BD1B-B713BF65A5D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l"/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半导体二极管加正向电压时，以下选项正确的是（）？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153E580-F0A8-AF8D-0404-C06F154501C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 algn="l"/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电流大电阻小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C0C5858-EF7C-AA12-3654-1E9FF7DCF47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 algn="l"/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电流大电阻大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A0B2473-8FA7-2C8D-9B00-74A4576D186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28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 algn="l"/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电流小电阻小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CE5EE21-BED3-AB02-A588-B536E23D168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28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 algn="l"/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电流小电阻大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0ACED3B-9DDA-5621-EFF3-18B6ECF55635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28503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0947BA8-2376-C26C-6BF8-48C79A086C3D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425" y="370760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47564D52-DC53-0321-E843-09D4356F9CC6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14425" y="45648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28D51BF-5AC3-7A8D-2A38-A125EC08499E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114425" y="542210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BD4578BB-8377-F22C-EC82-78D7EDC5FBC3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E0432FA-4920-E433-A204-5AE1518FB95A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B0C2E7E8-EE89-2E7D-5D77-D531BC73BBC2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3056AD0D-7BA8-BFAF-7D82-0910D801D01E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81BD85D2-F33B-E366-2EE9-78E9AADB930D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4AA19470-35F7-477E-D34F-E6640EDD1473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A274BB95-90A0-4978-4222-F79DCF32E70B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57273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fld id="{526507D0-63C4-44C7-BEFC-53E2B918DD26}" type="slidenum">
              <a:rPr lang="zh-CN" altLang="en-US"/>
              <a:t>1</a:t>
            </a:fld>
            <a:endParaRPr lang="en-US" altLang="zh-CN"/>
          </a:p>
        </p:txBody>
      </p:sp>
      <p:sp>
        <p:nvSpPr>
          <p:cNvPr id="580611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260350"/>
            <a:ext cx="7596188" cy="720725"/>
          </a:xfrm>
        </p:spPr>
        <p:txBody>
          <a:bodyPr/>
          <a:lstStyle/>
          <a:p>
            <a:r>
              <a:rPr lang="zh-CN" altLang="en-US" sz="3200"/>
              <a:t>第</a:t>
            </a:r>
            <a:r>
              <a:rPr lang="en-US" altLang="zh-CN" sz="3200"/>
              <a:t>5</a:t>
            </a:r>
            <a:r>
              <a:rPr lang="zh-CN" altLang="en-US" sz="3200"/>
              <a:t>章 半导体二极管及直流稳压电源</a:t>
            </a:r>
          </a:p>
        </p:txBody>
      </p:sp>
      <p:sp>
        <p:nvSpPr>
          <p:cNvPr id="58061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1844823"/>
            <a:ext cx="7772400" cy="3924151"/>
          </a:xfrm>
        </p:spPr>
        <p:txBody>
          <a:bodyPr/>
          <a:lstStyle/>
          <a:p>
            <a:pPr lvl="1">
              <a:lnSpc>
                <a:spcPct val="150000"/>
              </a:lnSpc>
              <a:spcBef>
                <a:spcPct val="40000"/>
              </a:spcBef>
            </a:pPr>
            <a:r>
              <a:rPr lang="en-US" altLang="zh-CN" sz="2800" dirty="0">
                <a:hlinkClick r:id="rId2" action="ppaction://hlinksldjump"/>
              </a:rPr>
              <a:t>5.1  </a:t>
            </a:r>
            <a:r>
              <a:rPr lang="zh-CN" altLang="en-US" sz="2800" dirty="0">
                <a:hlinkClick r:id="rId2" action="ppaction://hlinksldjump"/>
              </a:rPr>
              <a:t>半导体二极管的外部特性</a:t>
            </a:r>
            <a:r>
              <a:rPr lang="en-US" altLang="zh-CN" sz="2800" dirty="0">
                <a:hlinkClick r:id="rId2" action="ppaction://hlinksldjump"/>
              </a:rPr>
              <a:t> </a:t>
            </a:r>
            <a:endParaRPr lang="en-US" altLang="zh-CN" sz="2800" dirty="0"/>
          </a:p>
          <a:p>
            <a:pPr lvl="1">
              <a:lnSpc>
                <a:spcPct val="150000"/>
              </a:lnSpc>
              <a:spcBef>
                <a:spcPct val="40000"/>
              </a:spcBef>
            </a:pPr>
            <a:r>
              <a:rPr lang="en-US" altLang="zh-CN" sz="2800" u="sng" dirty="0">
                <a:solidFill>
                  <a:srgbClr val="FF0000"/>
                </a:solidFill>
              </a:rPr>
              <a:t>5.2  </a:t>
            </a:r>
            <a:r>
              <a:rPr lang="zh-CN" altLang="en-US" sz="2800" u="sng" dirty="0">
                <a:solidFill>
                  <a:srgbClr val="FF0000"/>
                </a:solidFill>
              </a:rPr>
              <a:t>晶体二极管电路的分析方法 </a:t>
            </a:r>
          </a:p>
          <a:p>
            <a:pPr lvl="1">
              <a:lnSpc>
                <a:spcPct val="150000"/>
              </a:lnSpc>
              <a:spcBef>
                <a:spcPct val="40000"/>
              </a:spcBef>
            </a:pPr>
            <a:r>
              <a:rPr lang="zh-CN" altLang="en-US" sz="2800" dirty="0"/>
              <a:t> </a:t>
            </a:r>
            <a:r>
              <a:rPr lang="en-US" altLang="zh-CN" sz="2800" dirty="0"/>
              <a:t>5.3  </a:t>
            </a:r>
            <a:r>
              <a:rPr lang="zh-CN" altLang="en-US" sz="2800" dirty="0"/>
              <a:t>晶体二极管的应用及直流稳压电源</a:t>
            </a:r>
          </a:p>
          <a:p>
            <a:pPr lvl="1">
              <a:lnSpc>
                <a:spcPct val="150000"/>
              </a:lnSpc>
              <a:spcBef>
                <a:spcPct val="40000"/>
              </a:spcBef>
            </a:pPr>
            <a:r>
              <a:rPr lang="en-US" altLang="zh-CN" sz="2800" dirty="0"/>
              <a:t>5.4  </a:t>
            </a:r>
            <a:r>
              <a:rPr lang="zh-CN" altLang="en-US" sz="2800" dirty="0"/>
              <a:t>半导体器件型号命名及方法 </a:t>
            </a:r>
          </a:p>
          <a:p>
            <a:pPr>
              <a:lnSpc>
                <a:spcPct val="150000"/>
              </a:lnSpc>
              <a:spcBef>
                <a:spcPct val="40000"/>
              </a:spcBef>
            </a:pP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69DEA6F-DFDF-0CA3-496A-418570A44F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FC6A6-061D-485B-9A30-F86B251AEEEF}" type="slidenum">
              <a:rPr lang="zh-CN" altLang="en-US" smtClean="0"/>
              <a:t>19</a:t>
            </a:fld>
            <a:endParaRPr lang="en-US" altLang="zh-CN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B450893-8045-E4D5-DAAD-A63E2CD1660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l"/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当硅二极管两端通上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0.3V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正向电压时，二极管会呈现（）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CBF9D10-5335-6BF5-E00C-08134100F74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 algn="l"/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断路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8E81A3C-09ED-21FA-7A1F-8F9E2FF930E3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 algn="l"/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短路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A4F9DD2-EBD7-F29B-A457-6B023496F0E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28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 algn="l"/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较小电阻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4B3FD5F-B3BA-C5AD-3624-62BC82B2914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28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 algn="l"/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较大电阻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DE1B1437-FC88-71F2-5C93-CF347C276A02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D916DBB-AC24-C7A2-0C31-2CAAE26AC117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425" y="370760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244884CB-F44C-74C0-4FD0-6E059A00F279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14425" y="45648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9E81EBB-E11C-83C4-4DDE-7FF1FFE4B86E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114425" y="54221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E7E88BAF-FEED-A6F0-8682-004DED5C4E69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6D0245F-6596-3764-19FE-863C73E7CCED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5" name="TitleBackground">
              <a:extLst>
                <a:ext uri="{FF2B5EF4-FFF2-40B4-BE49-F238E27FC236}">
                  <a16:creationId xmlns:a16="http://schemas.microsoft.com/office/drawing/2014/main" id="{62F4DF07-51A5-4F1F-82B7-60CCC4C84BE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ColorBlock">
              <a:extLst>
                <a:ext uri="{FF2B5EF4-FFF2-40B4-BE49-F238E27FC236}">
                  <a16:creationId xmlns:a16="http://schemas.microsoft.com/office/drawing/2014/main" id="{18F47B74-62DD-566E-50B6-98199AC26007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TypeText">
              <a:extLst>
                <a:ext uri="{FF2B5EF4-FFF2-40B4-BE49-F238E27FC236}">
                  <a16:creationId xmlns:a16="http://schemas.microsoft.com/office/drawing/2014/main" id="{6199C0DA-38A9-46CF-2CDF-1C91618F24B3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8" name="TipText">
              <a:extLst>
                <a:ext uri="{FF2B5EF4-FFF2-40B4-BE49-F238E27FC236}">
                  <a16:creationId xmlns:a16="http://schemas.microsoft.com/office/drawing/2014/main" id="{B59390A8-9A3E-D6C3-4F7E-678ECD1B418A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E323D0A6-58FF-DDBC-3F28-B622E0E69033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5970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162BA5C-9854-A4F5-9A9B-D2FAEF726E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FC6A6-061D-485B-9A30-F86B251AEEEF}" type="slidenum">
              <a:rPr lang="zh-CN" altLang="en-US" smtClean="0"/>
              <a:t>20</a:t>
            </a:fld>
            <a:endParaRPr lang="en-US" altLang="zh-CN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15152E4-BC0C-98B5-62E4-2518FD913A3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l"/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二极管阳极电位为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-5V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，阴极电位为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0V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，该二极管处于什么状态（）？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F5318E7-CA77-2664-8062-38B4273B4FD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 algn="l"/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40CD4F-4306-806B-5076-C006DB4B1F13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 algn="l"/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反偏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661D9A-B31F-85B0-FBB5-41E25312E60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28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 algn="l"/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短路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A2D4E25-530B-0755-0391-09B63582C7E5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28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 algn="l"/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断路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4AED4FE-538B-4874-A1CA-C409EF886570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205B4479-32B7-4EF5-4644-221AAFDEE0FE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4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F0AF71C-5127-113F-E4F6-A9A4842D78D1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14425" y="45648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4BAB8C2-0C66-338D-3598-C0D27BFEB8BE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114425" y="542210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9A9AE870-C56D-CD9C-C142-9554628CC7C4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D960F1F-F475-422A-E6F0-84CF58367BC1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5" name="TitleBackground">
              <a:extLst>
                <a:ext uri="{FF2B5EF4-FFF2-40B4-BE49-F238E27FC236}">
                  <a16:creationId xmlns:a16="http://schemas.microsoft.com/office/drawing/2014/main" id="{6617A42B-C68A-C098-2DD1-FFA06806AA17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ColorBlock">
              <a:extLst>
                <a:ext uri="{FF2B5EF4-FFF2-40B4-BE49-F238E27FC236}">
                  <a16:creationId xmlns:a16="http://schemas.microsoft.com/office/drawing/2014/main" id="{AE218D2E-CF79-C708-614A-0B48CAC5F712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TypeText">
              <a:extLst>
                <a:ext uri="{FF2B5EF4-FFF2-40B4-BE49-F238E27FC236}">
                  <a16:creationId xmlns:a16="http://schemas.microsoft.com/office/drawing/2014/main" id="{34CCF6D7-4B97-876D-3B91-DB1D8883EF47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8" name="TipText">
              <a:extLst>
                <a:ext uri="{FF2B5EF4-FFF2-40B4-BE49-F238E27FC236}">
                  <a16:creationId xmlns:a16="http://schemas.microsoft.com/office/drawing/2014/main" id="{ACF6987C-2DC0-5EC7-19AB-6314CB98A313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A9ABFA04-967C-9D1F-E878-29B3AC42B846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2415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369CBBF-BD53-C767-F470-3FF1C435D8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FC6A6-061D-485B-9A30-F86B251AEEEF}" type="slidenum">
              <a:rPr lang="zh-CN" altLang="en-US" smtClean="0"/>
              <a:t>21</a:t>
            </a:fld>
            <a:endParaRPr lang="en-US" altLang="zh-CN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5FB9AB4-7A32-CAA5-B9D0-8273DBB7D69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l"/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如果使用万用表测试二极管的正向反向电阻，值都很大，说明该二极管（）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7C1A14F-F625-B2CB-E27F-7A2160B4746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 algn="l"/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内部断路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9D5049-9283-E0E1-EAEB-C1393DEAFC5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 algn="l"/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E682A18-EE69-D44A-0177-B62895B12C0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28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 algn="l"/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内部短路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6E4301-2DBF-9498-4354-545D12F12C8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28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 algn="l"/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无法确定好坏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6C39EAF2-8F35-D7A9-4872-959F82A16862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28503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29B3F15-240C-7FCF-A3F5-FE3A90BB6FC5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425" y="370760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F27246F-0134-03B6-D9C9-922309FB3000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14425" y="45648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6F4B42D-5EA0-B82E-7218-73850FD37BB0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114425" y="542210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01EA1410-F6DD-E854-A2D0-6822820F6D3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475E1EB-12D0-7D05-9C00-7F4207AB5660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5" name="TitleBackground">
              <a:extLst>
                <a:ext uri="{FF2B5EF4-FFF2-40B4-BE49-F238E27FC236}">
                  <a16:creationId xmlns:a16="http://schemas.microsoft.com/office/drawing/2014/main" id="{350F80F5-FDDD-513F-D6D7-C581A6A96A93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ColorBlock">
              <a:extLst>
                <a:ext uri="{FF2B5EF4-FFF2-40B4-BE49-F238E27FC236}">
                  <a16:creationId xmlns:a16="http://schemas.microsoft.com/office/drawing/2014/main" id="{2F2ACE26-B111-37E9-77FD-1AB01315D9BA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TypeText">
              <a:extLst>
                <a:ext uri="{FF2B5EF4-FFF2-40B4-BE49-F238E27FC236}">
                  <a16:creationId xmlns:a16="http://schemas.microsoft.com/office/drawing/2014/main" id="{D1C5B858-81E9-6AD8-6B71-7E87B7BE6C38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8" name="TipText">
              <a:extLst>
                <a:ext uri="{FF2B5EF4-FFF2-40B4-BE49-F238E27FC236}">
                  <a16:creationId xmlns:a16="http://schemas.microsoft.com/office/drawing/2014/main" id="{90D88BF8-8702-7623-8967-FBBFCFDF4D9A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1375374B-D96B-4CC7-7FD0-710235F91A35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2922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61940" y="2280441"/>
            <a:ext cx="7134659" cy="3381193"/>
          </a:xfrm>
        </p:spPr>
        <p:txBody>
          <a:bodyPr/>
          <a:lstStyle/>
          <a:p>
            <a:pPr marL="457200" indent="-457200" eaLnBrk="1" hangingPunct="1">
              <a:lnSpc>
                <a:spcPct val="120000"/>
              </a:lnSpc>
              <a:spcBef>
                <a:spcPct val="0"/>
              </a:spcBef>
              <a:buNone/>
              <a:defRPr/>
            </a:pPr>
            <a:r>
              <a:rPr kumimoji="1" lang="en-US" altLang="zh-CN" sz="2800" kern="1200">
                <a:solidFill>
                  <a:srgbClr val="3333CC"/>
                </a:solidFill>
                <a:latin typeface="+mj-lt"/>
                <a:ea typeface="楷体_GB2312" pitchFamily="49" charset="-122"/>
              </a:rPr>
              <a:t>1. </a:t>
            </a:r>
            <a:r>
              <a:rPr kumimoji="1" lang="zh-CN" altLang="en-US" kern="1200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49" charset="-122"/>
              </a:rPr>
              <a:t>了解半导体相关概念及</a:t>
            </a:r>
            <a:r>
              <a:rPr kumimoji="1" lang="en-US" altLang="zh-CN" kern="1200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49" charset="-122"/>
              </a:rPr>
              <a:t>PN</a:t>
            </a:r>
            <a:r>
              <a:rPr kumimoji="1" lang="zh-CN" altLang="en-US" kern="1200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49" charset="-122"/>
              </a:rPr>
              <a:t>结的形成</a:t>
            </a:r>
            <a:endParaRPr kumimoji="1" lang="en-US" altLang="zh-CN" sz="2800" kern="1200">
              <a:solidFill>
                <a:srgbClr val="3333CC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marL="457200" indent="-457200" eaLnBrk="1" hangingPunct="1">
              <a:lnSpc>
                <a:spcPct val="120000"/>
              </a:lnSpc>
              <a:spcBef>
                <a:spcPct val="0"/>
              </a:spcBef>
              <a:buNone/>
              <a:defRPr/>
            </a:pPr>
            <a:r>
              <a:rPr kumimoji="1" lang="en-US" altLang="zh-CN" sz="2800" kern="1200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kumimoji="1" lang="zh-CN" altLang="en-US" sz="2800" kern="1200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49" charset="-122"/>
              </a:rPr>
              <a:t>型半导体</a:t>
            </a:r>
            <a:endParaRPr kumimoji="1" lang="en-US" altLang="zh-CN" sz="2800" kern="120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marL="457200" indent="-457200" eaLnBrk="1" hangingPunct="1">
              <a:lnSpc>
                <a:spcPct val="120000"/>
              </a:lnSpc>
              <a:spcBef>
                <a:spcPct val="0"/>
              </a:spcBef>
              <a:buNone/>
              <a:defRPr/>
            </a:pPr>
            <a:r>
              <a:rPr kumimoji="1" lang="en-US" altLang="zh-CN" sz="2800" kern="1200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P</a:t>
            </a:r>
            <a:r>
              <a:rPr kumimoji="1" lang="zh-CN" altLang="en-US" sz="2800" kern="1200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型半导体</a:t>
            </a:r>
            <a:endParaRPr kumimoji="1" lang="en-US" altLang="zh-CN" sz="2800" kern="1200">
              <a:solidFill>
                <a:schemeClr val="accent2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marL="457200" indent="-457200" eaLnBrk="1" hangingPunct="1">
              <a:lnSpc>
                <a:spcPct val="120000"/>
              </a:lnSpc>
              <a:spcBef>
                <a:spcPct val="0"/>
              </a:spcBef>
              <a:buNone/>
              <a:defRPr/>
            </a:pPr>
            <a:r>
              <a:rPr kumimoji="1" lang="en-US" altLang="zh-CN" sz="2800" kern="1200">
                <a:solidFill>
                  <a:srgbClr val="3333CC"/>
                </a:solidFill>
                <a:latin typeface="+mj-lt"/>
                <a:ea typeface="楷体_GB2312" pitchFamily="49" charset="-122"/>
              </a:rPr>
              <a:t>2. </a:t>
            </a:r>
            <a:r>
              <a:rPr kumimoji="1" lang="zh-CN" altLang="en-US" sz="2800" kern="1200">
                <a:solidFill>
                  <a:srgbClr val="3333CC"/>
                </a:solidFill>
                <a:latin typeface="+mj-lt"/>
                <a:ea typeface="楷体_GB2312" pitchFamily="49" charset="-122"/>
              </a:rPr>
              <a:t>理解并掌握</a:t>
            </a:r>
            <a:r>
              <a:rPr kumimoji="1" lang="en-US" altLang="zh-CN" sz="2800" kern="1200">
                <a:solidFill>
                  <a:srgbClr val="3333CC"/>
                </a:solidFill>
                <a:latin typeface="+mj-lt"/>
                <a:ea typeface="楷体_GB2312" pitchFamily="49" charset="-122"/>
              </a:rPr>
              <a:t>PN</a:t>
            </a:r>
            <a:r>
              <a:rPr kumimoji="1" lang="zh-CN" altLang="en-US" sz="2800" kern="1200">
                <a:solidFill>
                  <a:srgbClr val="3333CC"/>
                </a:solidFill>
                <a:latin typeface="+mj-lt"/>
                <a:ea typeface="楷体_GB2312" pitchFamily="49" charset="-122"/>
              </a:rPr>
              <a:t>结的单向导电特性：</a:t>
            </a:r>
            <a:endParaRPr kumimoji="1" lang="en-US" altLang="zh-CN" sz="2800" kern="1200">
              <a:solidFill>
                <a:srgbClr val="3333CC"/>
              </a:solidFill>
              <a:latin typeface="+mj-lt"/>
              <a:ea typeface="楷体_GB2312" pitchFamily="49" charset="-122"/>
            </a:endParaRPr>
          </a:p>
          <a:p>
            <a:pPr marL="457200" indent="-457200" eaLnBrk="1" hangingPunct="1">
              <a:lnSpc>
                <a:spcPct val="120000"/>
              </a:lnSpc>
              <a:spcBef>
                <a:spcPct val="0"/>
              </a:spcBef>
              <a:buNone/>
              <a:defRPr/>
            </a:pPr>
            <a:r>
              <a:rPr kumimoji="1" lang="zh-CN" altLang="en-US" kern="1200">
                <a:solidFill>
                  <a:srgbClr val="FF0000"/>
                </a:solidFill>
                <a:latin typeface="+mj-lt"/>
                <a:ea typeface="楷体_GB2312" pitchFamily="49" charset="-122"/>
              </a:rPr>
              <a:t>正偏导通、反偏截止</a:t>
            </a:r>
            <a:endParaRPr kumimoji="1" lang="en-US" altLang="zh-CN" kern="1200">
              <a:solidFill>
                <a:srgbClr val="FF0000"/>
              </a:solidFill>
              <a:latin typeface="+mj-lt"/>
              <a:ea typeface="楷体_GB2312" pitchFamily="49" charset="-122"/>
            </a:endParaRPr>
          </a:p>
          <a:p>
            <a:pPr marL="457200" indent="-457200" eaLnBrk="1" hangingPunct="1">
              <a:lnSpc>
                <a:spcPct val="120000"/>
              </a:lnSpc>
              <a:spcBef>
                <a:spcPct val="0"/>
              </a:spcBef>
              <a:buNone/>
              <a:defRPr/>
            </a:pPr>
            <a:r>
              <a:rPr kumimoji="1" lang="en-US" altLang="zh-CN" kern="1200">
                <a:solidFill>
                  <a:srgbClr val="3333CC"/>
                </a:solidFill>
                <a:latin typeface="+mj-lt"/>
                <a:ea typeface="楷体_GB2312" pitchFamily="49" charset="-122"/>
              </a:rPr>
              <a:t>3. </a:t>
            </a:r>
            <a:r>
              <a:rPr kumimoji="1" lang="zh-CN" altLang="en-US" kern="1200">
                <a:solidFill>
                  <a:srgbClr val="3333CC"/>
                </a:solidFill>
                <a:latin typeface="+mj-lt"/>
                <a:ea typeface="楷体_GB2312" pitchFamily="49" charset="-122"/>
              </a:rPr>
              <a:t>理解二极管的参数及性能指标</a:t>
            </a:r>
            <a:endParaRPr kumimoji="1" lang="en-US" altLang="zh-CN" kern="1200">
              <a:solidFill>
                <a:srgbClr val="3333CC"/>
              </a:solidFill>
              <a:latin typeface="+mj-lt"/>
              <a:ea typeface="楷体_GB2312" pitchFamily="49" charset="-122"/>
            </a:endParaRPr>
          </a:p>
          <a:p>
            <a:pPr marL="457200" indent="-457200" eaLnBrk="1" hangingPunct="1">
              <a:lnSpc>
                <a:spcPct val="120000"/>
              </a:lnSpc>
              <a:spcBef>
                <a:spcPct val="0"/>
              </a:spcBef>
              <a:buNone/>
              <a:defRPr/>
            </a:pPr>
            <a:endParaRPr kumimoji="1" lang="en-US" altLang="zh-CN" kern="1200">
              <a:solidFill>
                <a:srgbClr val="3333CC"/>
              </a:solidFill>
              <a:latin typeface="+mj-lt"/>
              <a:ea typeface="楷体_GB2312" pitchFamily="49" charset="-122"/>
            </a:endParaRPr>
          </a:p>
          <a:p>
            <a:pPr marL="457200" indent="-457200" eaLnBrk="1" hangingPunct="1">
              <a:lnSpc>
                <a:spcPct val="120000"/>
              </a:lnSpc>
              <a:spcBef>
                <a:spcPct val="0"/>
              </a:spcBef>
              <a:buNone/>
              <a:defRPr/>
            </a:pPr>
            <a:endParaRPr kumimoji="1" lang="zh-CN" altLang="en-US" sz="2800" kern="1200">
              <a:solidFill>
                <a:srgbClr val="3333CC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marL="457200" indent="-457200" eaLnBrk="1" hangingPunct="1">
              <a:lnSpc>
                <a:spcPct val="120000"/>
              </a:lnSpc>
              <a:spcBef>
                <a:spcPct val="0"/>
              </a:spcBef>
              <a:buNone/>
              <a:defRPr/>
            </a:pPr>
            <a:r>
              <a:rPr lang="en-US" altLang="zh-CN" b="1">
                <a:solidFill>
                  <a:srgbClr val="458361"/>
                </a:solidFill>
              </a:rPr>
              <a:t>		</a:t>
            </a:r>
            <a:endParaRPr kumimoji="1" lang="en-US" altLang="zh-CN" sz="2800" kern="120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title"/>
          </p:nvPr>
        </p:nvSpPr>
        <p:spPr>
          <a:xfrm>
            <a:off x="323850" y="260350"/>
            <a:ext cx="7848550" cy="720725"/>
          </a:xfrm>
        </p:spPr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5</a:t>
            </a:r>
            <a:r>
              <a:rPr lang="zh-CN" altLang="en-US"/>
              <a:t>章 半导体二极管及直流稳压电源</a:t>
            </a:r>
          </a:p>
        </p:txBody>
      </p:sp>
      <p:grpSp>
        <p:nvGrpSpPr>
          <p:cNvPr id="6" name="Group 15"/>
          <p:cNvGrpSpPr/>
          <p:nvPr/>
        </p:nvGrpSpPr>
        <p:grpSpPr bwMode="auto">
          <a:xfrm>
            <a:off x="336550" y="909638"/>
            <a:ext cx="8389938" cy="5367337"/>
            <a:chOff x="862" y="730"/>
            <a:chExt cx="4218" cy="2655"/>
          </a:xfrm>
        </p:grpSpPr>
        <p:sp>
          <p:nvSpPr>
            <p:cNvPr id="7" name="AutoShape 7"/>
            <p:cNvSpPr>
              <a:spLocks noChangeArrowheads="1"/>
            </p:cNvSpPr>
            <p:nvPr/>
          </p:nvSpPr>
          <p:spPr bwMode="auto">
            <a:xfrm>
              <a:off x="862" y="1003"/>
              <a:ext cx="4218" cy="2382"/>
            </a:xfrm>
            <a:prstGeom prst="roundRect">
              <a:avLst>
                <a:gd name="adj" fmla="val 5542"/>
              </a:avLst>
            </a:prstGeom>
            <a:noFill/>
            <a:ln w="38100">
              <a:solidFill>
                <a:srgbClr val="45836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1725" y="857"/>
              <a:ext cx="1799" cy="2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45836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      </a:t>
              </a:r>
              <a:r>
                <a:rPr lang="zh-CN" altLang="en-US" sz="3200" b="1">
                  <a:solidFill>
                    <a:srgbClr val="45836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知 识 小</a:t>
              </a:r>
              <a:r>
                <a:rPr lang="zh-CN" altLang="en-US" sz="3200">
                  <a:solidFill>
                    <a:srgbClr val="45836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 </a:t>
              </a:r>
              <a:r>
                <a:rPr lang="zh-CN" altLang="en-US" sz="3200" b="1">
                  <a:solidFill>
                    <a:srgbClr val="45836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结</a:t>
              </a:r>
            </a:p>
          </p:txBody>
        </p:sp>
        <p:sp>
          <p:nvSpPr>
            <p:cNvPr id="9" name="Oval 4"/>
            <p:cNvSpPr>
              <a:spLocks noChangeArrowheads="1"/>
            </p:cNvSpPr>
            <p:nvPr/>
          </p:nvSpPr>
          <p:spPr bwMode="auto">
            <a:xfrm>
              <a:off x="1376" y="730"/>
              <a:ext cx="771" cy="499"/>
            </a:xfrm>
            <a:prstGeom prst="ellipse">
              <a:avLst/>
            </a:prstGeom>
            <a:gradFill rotWithShape="1">
              <a:gsLst>
                <a:gs pos="0">
                  <a:srgbClr val="458361">
                    <a:alpha val="46999"/>
                  </a:srgbClr>
                </a:gs>
                <a:gs pos="100000">
                  <a:srgbClr val="203D2D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Oval 10"/>
            <p:cNvSpPr>
              <a:spLocks noChangeArrowheads="1"/>
            </p:cNvSpPr>
            <p:nvPr/>
          </p:nvSpPr>
          <p:spPr bwMode="auto">
            <a:xfrm>
              <a:off x="3028" y="748"/>
              <a:ext cx="771" cy="499"/>
            </a:xfrm>
            <a:prstGeom prst="ellipse">
              <a:avLst/>
            </a:prstGeom>
            <a:gradFill rotWithShape="1">
              <a:gsLst>
                <a:gs pos="0">
                  <a:srgbClr val="458361">
                    <a:alpha val="46999"/>
                  </a:srgbClr>
                </a:gs>
                <a:gs pos="100000">
                  <a:srgbClr val="203D2D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11" name="Picture 13" descr="未标题-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26569">
              <a:off x="1297" y="899"/>
              <a:ext cx="553" cy="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" name="Picture 13" descr="未标题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99621">
            <a:off x="5472113" y="904875"/>
            <a:ext cx="1100137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6507D0-63C4-44C7-BEFC-53E2B918DD26}" type="slidenum"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0611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260350"/>
            <a:ext cx="7596188" cy="720725"/>
          </a:xfrm>
        </p:spPr>
        <p:txBody>
          <a:bodyPr/>
          <a:lstStyle/>
          <a:p>
            <a:r>
              <a:rPr lang="zh-CN" altLang="en-US" sz="3200"/>
              <a:t>第</a:t>
            </a:r>
            <a:r>
              <a:rPr lang="en-US" altLang="zh-CN" sz="3200"/>
              <a:t>5</a:t>
            </a:r>
            <a:r>
              <a:rPr lang="zh-CN" altLang="en-US" sz="3200"/>
              <a:t>章 半导体二极管及直流稳压电源</a:t>
            </a:r>
          </a:p>
        </p:txBody>
      </p:sp>
      <p:sp>
        <p:nvSpPr>
          <p:cNvPr id="58061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1196975"/>
            <a:ext cx="7772400" cy="4572000"/>
          </a:xfrm>
        </p:spPr>
        <p:txBody>
          <a:bodyPr/>
          <a:lstStyle/>
          <a:p>
            <a:pPr lvl="1">
              <a:lnSpc>
                <a:spcPct val="150000"/>
              </a:lnSpc>
              <a:spcBef>
                <a:spcPct val="40000"/>
              </a:spcBef>
            </a:pPr>
            <a:r>
              <a:rPr lang="en-US" altLang="zh-CN" sz="2800" dirty="0"/>
              <a:t>5.1  </a:t>
            </a:r>
            <a:r>
              <a:rPr lang="zh-CN" altLang="en-US" sz="2800" dirty="0"/>
              <a:t>半导体二极管的外部特性</a:t>
            </a:r>
            <a:r>
              <a:rPr lang="en-US" altLang="zh-CN" sz="2800" dirty="0"/>
              <a:t> </a:t>
            </a:r>
          </a:p>
          <a:p>
            <a:pPr lvl="1">
              <a:lnSpc>
                <a:spcPct val="150000"/>
              </a:lnSpc>
              <a:spcBef>
                <a:spcPct val="40000"/>
              </a:spcBef>
            </a:pPr>
            <a:r>
              <a:rPr lang="en-US" altLang="zh-CN" sz="2800" dirty="0">
                <a:solidFill>
                  <a:srgbClr val="FF0000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5.2  </a:t>
            </a:r>
            <a:r>
              <a:rPr lang="zh-CN" altLang="en-US" sz="2800" dirty="0">
                <a:solidFill>
                  <a:srgbClr val="FF0000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晶体二极管电路的分析方法 </a:t>
            </a:r>
            <a:endParaRPr lang="zh-CN" altLang="en-US" sz="28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  <a:spcBef>
                <a:spcPct val="40000"/>
              </a:spcBef>
            </a:pPr>
            <a:r>
              <a:rPr lang="zh-CN" altLang="en-US" sz="2800" dirty="0"/>
              <a:t> </a:t>
            </a:r>
            <a:r>
              <a:rPr lang="en-US" altLang="zh-CN" sz="2800" dirty="0"/>
              <a:t>5.3  </a:t>
            </a:r>
            <a:r>
              <a:rPr lang="zh-CN" altLang="en-US" sz="2800" dirty="0"/>
              <a:t>晶体二极管的应用及直流稳压电源</a:t>
            </a:r>
          </a:p>
          <a:p>
            <a:pPr lvl="1">
              <a:lnSpc>
                <a:spcPct val="150000"/>
              </a:lnSpc>
              <a:spcBef>
                <a:spcPct val="40000"/>
              </a:spcBef>
            </a:pPr>
            <a:r>
              <a:rPr lang="en-US" altLang="zh-CN" sz="2800" dirty="0"/>
              <a:t>5.4  </a:t>
            </a:r>
            <a:r>
              <a:rPr lang="zh-CN" altLang="en-US" sz="2800" dirty="0"/>
              <a:t>半导体器件型号命名及方法 </a:t>
            </a:r>
          </a:p>
          <a:p>
            <a:pPr>
              <a:lnSpc>
                <a:spcPct val="150000"/>
              </a:lnSpc>
              <a:spcBef>
                <a:spcPct val="40000"/>
              </a:spcBef>
            </a:pPr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0D0F5-A432-4776-804B-6B3F7334FDEB}" type="slidenum">
              <a:rPr lang="zh-CN" altLang="en-US" smtClean="0"/>
              <a:t>24</a:t>
            </a:fld>
            <a:endParaRPr lang="en-US" altLang="zh-CN"/>
          </a:p>
        </p:txBody>
      </p:sp>
      <p:sp>
        <p:nvSpPr>
          <p:cNvPr id="5" name="矩形 4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1306286" y="1096347"/>
            <a:ext cx="6531428" cy="466530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5600" rIns="355600" rtlCol="0" anchor="ctr"/>
          <a:lstStyle/>
          <a:p>
            <a:r>
              <a: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慕课视频片段</a:t>
            </a:r>
          </a:p>
          <a:p>
            <a:pPr algn="just"/>
            <a:endParaRPr lang="zh-CN" altLang="en-US" sz="160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r>
              <a:rPr lang="zh-CN" altLang="en-US" sz="1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视频名称：</a:t>
            </a:r>
            <a:r>
              <a:rPr lang="en-US" altLang="zh-CN" sz="1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2.7</a:t>
            </a:r>
            <a:r>
              <a:rPr lang="zh-CN" altLang="en-US" sz="1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二极管的直流等效电路（直流模型）</a:t>
            </a:r>
            <a:r>
              <a:rPr lang="en-US" altLang="zh-CN" sz="1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:2.7</a:t>
            </a:r>
            <a:r>
              <a:rPr lang="zh-CN" altLang="en-US" sz="1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二极管的直流等效电路（直流模型）</a:t>
            </a:r>
          </a:p>
          <a:p>
            <a:pPr algn="just"/>
            <a:endParaRPr lang="zh-CN" altLang="en-US" sz="160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endParaRPr lang="zh-CN" altLang="en-US" sz="160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endParaRPr lang="zh-CN" altLang="en-US" sz="160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endParaRPr lang="zh-CN" altLang="en-US" sz="160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r>
              <a:rPr lang="zh-CN" altLang="en-US" sz="1100">
                <a:solidFill>
                  <a:srgbClr val="C8C8C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温馨提示：此视频框在点击“上传手机课件”时会进行转换，用手机进行观看时则会变为可点击的视频。此视频框可被拖动移位和修改大小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fld id="{9BEEADE1-ECC7-4BF5-AB52-6426770E0069}" type="slidenum">
              <a:rPr lang="zh-CN" altLang="en-US"/>
              <a:t>25</a:t>
            </a:fld>
            <a:endParaRPr lang="en-US" altLang="zh-CN"/>
          </a:p>
        </p:txBody>
      </p:sp>
      <p:sp>
        <p:nvSpPr>
          <p:cNvPr id="612354" name="Text Box 2"/>
          <p:cNvSpPr txBox="1">
            <a:spLocks noChangeArrowheads="1"/>
          </p:cNvSpPr>
          <p:nvPr/>
        </p:nvSpPr>
        <p:spPr bwMode="auto">
          <a:xfrm>
            <a:off x="684213" y="1666875"/>
            <a:ext cx="8208962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rgbClr val="66FFF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kumimoji="1" lang="zh-CN" altLang="en-US" dirty="0"/>
              <a:t>将指数模型                             分段线化，得到二极管特性的等效模型。</a:t>
            </a:r>
          </a:p>
        </p:txBody>
      </p:sp>
      <p:sp>
        <p:nvSpPr>
          <p:cNvPr id="612360" name="Text Box 8"/>
          <p:cNvSpPr txBox="1">
            <a:spLocks noChangeArrowheads="1"/>
          </p:cNvSpPr>
          <p:nvPr/>
        </p:nvSpPr>
        <p:spPr bwMode="auto">
          <a:xfrm>
            <a:off x="539750" y="1341438"/>
            <a:ext cx="3886200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rgbClr val="66FFF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lnSpc>
                <a:spcPct val="110000"/>
              </a:lnSpc>
              <a:spcBef>
                <a:spcPct val="0"/>
              </a:spcBef>
            </a:pPr>
            <a:r>
              <a:rPr kumimoji="1" lang="en-US" altLang="zh-CN"/>
              <a:t>1.</a:t>
            </a:r>
            <a:r>
              <a:rPr kumimoji="1" lang="zh-CN" altLang="en-US"/>
              <a:t>二极管的简化模型</a:t>
            </a:r>
          </a:p>
        </p:txBody>
      </p:sp>
      <p:graphicFrame>
        <p:nvGraphicFramePr>
          <p:cNvPr id="612361" name="Object 9"/>
          <p:cNvGraphicFramePr>
            <a:graphicFrameLocks noChangeAspect="1"/>
          </p:cNvGraphicFramePr>
          <p:nvPr/>
        </p:nvGraphicFramePr>
        <p:xfrm>
          <a:off x="2447925" y="1736725"/>
          <a:ext cx="1998663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26465" imgH="266700" progId="Equation.DSMT4">
                  <p:embed/>
                </p:oleObj>
              </mc:Choice>
              <mc:Fallback>
                <p:oleObj name="Equation" r:id="rId3" imgW="926465" imgH="266700" progId="Equation.DSMT4">
                  <p:embed/>
                  <p:pic>
                    <p:nvPicPr>
                      <p:cNvPr id="61236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7925" y="1736725"/>
                        <a:ext cx="1998663" cy="573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2363" name="Picture 11" descr="4a3t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571"/>
          <a:stretch>
            <a:fillRect/>
          </a:stretch>
        </p:blipFill>
        <p:spPr bwMode="auto">
          <a:xfrm>
            <a:off x="3132138" y="2508250"/>
            <a:ext cx="2808287" cy="286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2365" name="AutoShape 13"/>
          <p:cNvSpPr>
            <a:spLocks noChangeArrowheads="1"/>
          </p:cNvSpPr>
          <p:nvPr/>
        </p:nvSpPr>
        <p:spPr bwMode="auto">
          <a:xfrm>
            <a:off x="1835150" y="4149725"/>
            <a:ext cx="144463" cy="825500"/>
          </a:xfrm>
          <a:prstGeom prst="downArrow">
            <a:avLst>
              <a:gd name="adj1" fmla="val 50000"/>
              <a:gd name="adj2" fmla="val 142857"/>
            </a:avLst>
          </a:prstGeom>
          <a:noFill/>
          <a:ln w="28575">
            <a:solidFill>
              <a:srgbClr val="FF33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612366" name="Text Box 14"/>
          <p:cNvSpPr txBox="1">
            <a:spLocks noChangeArrowheads="1"/>
          </p:cNvSpPr>
          <p:nvPr/>
        </p:nvSpPr>
        <p:spPr bwMode="auto">
          <a:xfrm>
            <a:off x="1116013" y="5013325"/>
            <a:ext cx="1944687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0"/>
              </a:spcBef>
            </a:pPr>
            <a:r>
              <a:rPr kumimoji="1" lang="zh-CN" altLang="en-US"/>
              <a:t>理想开关</a:t>
            </a:r>
          </a:p>
          <a:p>
            <a:pPr algn="l">
              <a:spcBef>
                <a:spcPct val="0"/>
              </a:spcBef>
            </a:pPr>
            <a:r>
              <a:rPr kumimoji="1" lang="zh-CN" altLang="en-US"/>
              <a:t>导通时</a:t>
            </a:r>
            <a:r>
              <a:rPr kumimoji="1" lang="en-US" altLang="zh-CN" b="1" i="1"/>
              <a:t>u</a:t>
            </a:r>
            <a:r>
              <a:rPr kumimoji="1" lang="en-US" altLang="zh-CN" b="1" baseline="-25000"/>
              <a:t>D</a:t>
            </a:r>
            <a:r>
              <a:rPr kumimoji="1" lang="zh-CN" altLang="en-US" b="1"/>
              <a:t>＝</a:t>
            </a:r>
            <a:r>
              <a:rPr kumimoji="1" lang="en-US" altLang="zh-CN" b="1"/>
              <a:t>0</a:t>
            </a:r>
          </a:p>
          <a:p>
            <a:pPr algn="l">
              <a:spcBef>
                <a:spcPct val="0"/>
              </a:spcBef>
            </a:pPr>
            <a:r>
              <a:rPr kumimoji="1" lang="zh-CN" altLang="en-US"/>
              <a:t>截止时</a:t>
            </a:r>
            <a:r>
              <a:rPr kumimoji="1" lang="en-US" altLang="zh-CN" b="1" i="1"/>
              <a:t>I</a:t>
            </a:r>
            <a:r>
              <a:rPr kumimoji="1" lang="en-US" altLang="zh-CN" b="1" baseline="-25000"/>
              <a:t>S</a:t>
            </a:r>
            <a:r>
              <a:rPr kumimoji="1" lang="zh-CN" altLang="en-US" b="1"/>
              <a:t>＝</a:t>
            </a:r>
            <a:r>
              <a:rPr kumimoji="1" lang="en-US" altLang="zh-CN" b="1"/>
              <a:t>0</a:t>
            </a:r>
          </a:p>
        </p:txBody>
      </p:sp>
      <p:sp>
        <p:nvSpPr>
          <p:cNvPr id="612367" name="AutoShape 15"/>
          <p:cNvSpPr/>
          <p:nvPr/>
        </p:nvSpPr>
        <p:spPr bwMode="auto">
          <a:xfrm>
            <a:off x="1258888" y="3284538"/>
            <a:ext cx="1431925" cy="827087"/>
          </a:xfrm>
          <a:prstGeom prst="borderCallout2">
            <a:avLst>
              <a:gd name="adj1" fmla="val 13819"/>
              <a:gd name="adj2" fmla="val 105319"/>
              <a:gd name="adj3" fmla="val 13819"/>
              <a:gd name="adj4" fmla="val 148560"/>
              <a:gd name="adj5" fmla="val 85222"/>
              <a:gd name="adj6" fmla="val 192792"/>
            </a:avLst>
          </a:prstGeom>
          <a:solidFill>
            <a:srgbClr val="00FFFF"/>
          </a:solidFill>
          <a:ln w="19050">
            <a:solidFill>
              <a:srgbClr val="FF33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kumimoji="1" lang="zh-CN" altLang="en-US"/>
              <a:t>理想</a:t>
            </a:r>
          </a:p>
          <a:p>
            <a:pPr>
              <a:spcBef>
                <a:spcPct val="0"/>
              </a:spcBef>
            </a:pPr>
            <a:r>
              <a:rPr kumimoji="1" lang="zh-CN" altLang="en-US"/>
              <a:t>二极管</a:t>
            </a:r>
          </a:p>
        </p:txBody>
      </p:sp>
      <p:sp>
        <p:nvSpPr>
          <p:cNvPr id="612368" name="Text Box 16"/>
          <p:cNvSpPr txBox="1">
            <a:spLocks noChangeArrowheads="1"/>
          </p:cNvSpPr>
          <p:nvPr/>
        </p:nvSpPr>
        <p:spPr bwMode="auto">
          <a:xfrm>
            <a:off x="576263" y="2708275"/>
            <a:ext cx="2089150" cy="493713"/>
          </a:xfrm>
          <a:prstGeom prst="rect">
            <a:avLst/>
          </a:prstGeom>
          <a:noFill/>
          <a:ln w="19050" algn="ctr">
            <a:solidFill>
              <a:srgbClr val="FF33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kumimoji="1" lang="en-US" altLang="zh-CN"/>
              <a:t>(1)</a:t>
            </a:r>
            <a:r>
              <a:rPr kumimoji="1" lang="zh-CN" altLang="en-US"/>
              <a:t>理想模型</a:t>
            </a:r>
          </a:p>
        </p:txBody>
      </p:sp>
      <p:sp>
        <p:nvSpPr>
          <p:cNvPr id="612369" name="Rectangle 17"/>
          <p:cNvSpPr>
            <a:spLocks noChangeArrowheads="1"/>
          </p:cNvSpPr>
          <p:nvPr/>
        </p:nvSpPr>
        <p:spPr bwMode="auto">
          <a:xfrm>
            <a:off x="323850" y="1052513"/>
            <a:ext cx="4392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5.2.1  </a:t>
            </a:r>
            <a:r>
              <a:rPr lang="zh-CN" altLang="en-US">
                <a:solidFill>
                  <a:srgbClr val="FF0000"/>
                </a:solidFill>
              </a:rPr>
              <a:t>晶体二极管的模型</a:t>
            </a:r>
          </a:p>
        </p:txBody>
      </p:sp>
      <p:sp>
        <p:nvSpPr>
          <p:cNvPr id="612371" name="Line 19"/>
          <p:cNvSpPr>
            <a:spLocks noChangeShapeType="1"/>
          </p:cNvSpPr>
          <p:nvPr/>
        </p:nvSpPr>
        <p:spPr bwMode="auto">
          <a:xfrm>
            <a:off x="4125913" y="3260725"/>
            <a:ext cx="0" cy="15113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2372" name="Line 20"/>
          <p:cNvSpPr>
            <a:spLocks noChangeShapeType="1"/>
          </p:cNvSpPr>
          <p:nvPr/>
        </p:nvSpPr>
        <p:spPr bwMode="auto">
          <a:xfrm flipH="1">
            <a:off x="3259138" y="4765675"/>
            <a:ext cx="86518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612373" name="Picture 21" descr="4a3t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69"/>
          <a:stretch>
            <a:fillRect/>
          </a:stretch>
        </p:blipFill>
        <p:spPr bwMode="auto">
          <a:xfrm>
            <a:off x="5868988" y="2420938"/>
            <a:ext cx="2519362" cy="286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2374" name="Rectangle 22"/>
          <p:cNvSpPr>
            <a:spLocks noGrp="1" noChangeArrowheads="1"/>
          </p:cNvSpPr>
          <p:nvPr>
            <p:ph type="title"/>
          </p:nvPr>
        </p:nvSpPr>
        <p:spPr>
          <a:xfrm>
            <a:off x="323850" y="260350"/>
            <a:ext cx="7164388" cy="720725"/>
          </a:xfrm>
        </p:spPr>
        <p:txBody>
          <a:bodyPr/>
          <a:lstStyle/>
          <a:p>
            <a:r>
              <a:rPr lang="en-US" altLang="zh-CN"/>
              <a:t>5.2  </a:t>
            </a:r>
            <a:r>
              <a:rPr lang="zh-CN" altLang="en-US"/>
              <a:t>晶体二极管电路的分析方法</a:t>
            </a:r>
          </a:p>
        </p:txBody>
      </p:sp>
    </p:spTree>
  </p:cSld>
  <p:clrMapOvr>
    <a:masterClrMapping/>
  </p:clrMapOvr>
  <p:transition>
    <p:random/>
    <p:sndAc>
      <p:stSnd>
        <p:snd r:embed="rId2" name="PROJCTOR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12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612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12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12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12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12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2366" grpId="0"/>
      <p:bldP spid="61236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fld id="{BBEADD67-7B17-4571-8AA7-B2391EE9583A}" type="slidenum">
              <a:rPr lang="zh-CN" altLang="en-US"/>
              <a:t>26</a:t>
            </a:fld>
            <a:endParaRPr lang="en-US" altLang="zh-CN"/>
          </a:p>
        </p:txBody>
      </p:sp>
      <p:pic>
        <p:nvPicPr>
          <p:cNvPr id="613378" name="Picture 2" descr="4a3t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96"/>
          <a:stretch>
            <a:fillRect/>
          </a:stretch>
        </p:blipFill>
        <p:spPr bwMode="auto">
          <a:xfrm>
            <a:off x="2051050" y="1385888"/>
            <a:ext cx="3673475" cy="377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3380" name="AutoShape 4"/>
          <p:cNvSpPr/>
          <p:nvPr/>
        </p:nvSpPr>
        <p:spPr bwMode="auto">
          <a:xfrm>
            <a:off x="684213" y="2060575"/>
            <a:ext cx="1592262" cy="863600"/>
          </a:xfrm>
          <a:prstGeom prst="borderCallout2">
            <a:avLst>
              <a:gd name="adj1" fmla="val 13236"/>
              <a:gd name="adj2" fmla="val 104787"/>
              <a:gd name="adj3" fmla="val 13236"/>
              <a:gd name="adj4" fmla="val 161218"/>
              <a:gd name="adj5" fmla="val 98898"/>
              <a:gd name="adj6" fmla="val 220042"/>
            </a:avLst>
          </a:prstGeom>
          <a:solidFill>
            <a:srgbClr val="00FFFF"/>
          </a:solidFill>
          <a:ln w="19050">
            <a:solidFill>
              <a:srgbClr val="FF33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kumimoji="1" lang="zh-CN" altLang="en-US"/>
              <a:t>近似分析中最常用</a:t>
            </a:r>
          </a:p>
        </p:txBody>
      </p:sp>
      <p:sp>
        <p:nvSpPr>
          <p:cNvPr id="613381" name="Rectangle 5"/>
          <p:cNvSpPr>
            <a:spLocks noChangeArrowheads="1"/>
          </p:cNvSpPr>
          <p:nvPr/>
        </p:nvSpPr>
        <p:spPr bwMode="auto">
          <a:xfrm>
            <a:off x="323850" y="1125538"/>
            <a:ext cx="3348038" cy="457200"/>
          </a:xfrm>
          <a:prstGeom prst="rect">
            <a:avLst/>
          </a:prstGeom>
          <a:noFill/>
          <a:ln w="19050" algn="ctr">
            <a:solidFill>
              <a:srgbClr val="FF33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>
              <a:spcBef>
                <a:spcPct val="0"/>
              </a:spcBef>
            </a:pPr>
            <a:r>
              <a:rPr kumimoji="1" lang="zh-CN" altLang="en-US">
                <a:latin typeface="黑体" panose="02010609060101010101" pitchFamily="49" charset="-122"/>
              </a:rPr>
              <a:t>（</a:t>
            </a:r>
            <a:r>
              <a:rPr kumimoji="1" lang="en-US" altLang="zh-CN">
                <a:latin typeface="黑体" panose="02010609060101010101" pitchFamily="49" charset="-122"/>
              </a:rPr>
              <a:t>2</a:t>
            </a:r>
            <a:r>
              <a:rPr kumimoji="1" lang="zh-CN" altLang="en-US">
                <a:latin typeface="黑体" panose="02010609060101010101" pitchFamily="49" charset="-122"/>
              </a:rPr>
              <a:t>）恒压降模型</a:t>
            </a:r>
          </a:p>
        </p:txBody>
      </p:sp>
      <p:sp>
        <p:nvSpPr>
          <p:cNvPr id="613383" name="AutoShape 7"/>
          <p:cNvSpPr>
            <a:spLocks noChangeArrowheads="1"/>
          </p:cNvSpPr>
          <p:nvPr/>
        </p:nvSpPr>
        <p:spPr bwMode="auto">
          <a:xfrm rot="5400000">
            <a:off x="980282" y="3401218"/>
            <a:ext cx="990600" cy="144463"/>
          </a:xfrm>
          <a:prstGeom prst="rightArrow">
            <a:avLst>
              <a:gd name="adj1" fmla="val 50000"/>
              <a:gd name="adj2" fmla="val 171428"/>
            </a:avLst>
          </a:prstGeom>
          <a:noFill/>
          <a:ln w="28575">
            <a:solidFill>
              <a:srgbClr val="FF33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3384" name="Text Box 8"/>
          <p:cNvSpPr txBox="1">
            <a:spLocks noChangeArrowheads="1"/>
          </p:cNvSpPr>
          <p:nvPr/>
        </p:nvSpPr>
        <p:spPr bwMode="auto">
          <a:xfrm>
            <a:off x="250825" y="4113213"/>
            <a:ext cx="24479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0"/>
              </a:spcBef>
            </a:pPr>
            <a:r>
              <a:rPr kumimoji="1" lang="zh-CN" altLang="en-US">
                <a:latin typeface="黑体" panose="02010609060101010101" pitchFamily="49" charset="-122"/>
              </a:rPr>
              <a:t>导通时</a:t>
            </a:r>
            <a:r>
              <a:rPr kumimoji="1" lang="en-US" altLang="zh-CN" b="1" i="1"/>
              <a:t>u</a:t>
            </a:r>
            <a:r>
              <a:rPr kumimoji="1" lang="zh-CN" altLang="en-US" b="1"/>
              <a:t>＝</a:t>
            </a:r>
            <a:r>
              <a:rPr kumimoji="1" lang="en-US" altLang="zh-CN" b="1" i="1"/>
              <a:t>U</a:t>
            </a:r>
            <a:r>
              <a:rPr kumimoji="1" lang="en-US" altLang="zh-CN" b="1" baseline="-25000"/>
              <a:t>D(on)</a:t>
            </a:r>
          </a:p>
          <a:p>
            <a:pPr algn="l">
              <a:spcBef>
                <a:spcPct val="0"/>
              </a:spcBef>
            </a:pPr>
            <a:r>
              <a:rPr kumimoji="1" lang="zh-CN" altLang="en-US">
                <a:latin typeface="黑体" panose="02010609060101010101" pitchFamily="49" charset="-122"/>
              </a:rPr>
              <a:t>截止时</a:t>
            </a:r>
            <a:r>
              <a:rPr kumimoji="1" lang="en-US" altLang="zh-CN" b="1" i="1"/>
              <a:t>I</a:t>
            </a:r>
            <a:r>
              <a:rPr kumimoji="1" lang="en-US" altLang="zh-CN" b="1" baseline="-25000"/>
              <a:t>S</a:t>
            </a:r>
            <a:r>
              <a:rPr kumimoji="1" lang="zh-CN" altLang="en-US" b="1"/>
              <a:t>＝</a:t>
            </a:r>
            <a:r>
              <a:rPr kumimoji="1" lang="en-US" altLang="zh-CN" b="1"/>
              <a:t>0</a:t>
            </a:r>
          </a:p>
        </p:txBody>
      </p:sp>
      <p:sp>
        <p:nvSpPr>
          <p:cNvPr id="613385" name="Line 9"/>
          <p:cNvSpPr>
            <a:spLocks noChangeShapeType="1"/>
          </p:cNvSpPr>
          <p:nvPr/>
        </p:nvSpPr>
        <p:spPr bwMode="auto">
          <a:xfrm>
            <a:off x="4214813" y="1700213"/>
            <a:ext cx="0" cy="24828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3386" name="Line 10"/>
          <p:cNvSpPr>
            <a:spLocks noChangeShapeType="1"/>
          </p:cNvSpPr>
          <p:nvPr/>
        </p:nvSpPr>
        <p:spPr bwMode="auto">
          <a:xfrm flipH="1">
            <a:off x="2339975" y="4176713"/>
            <a:ext cx="18732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613387" name="Picture 11" descr="4a3t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6"/>
          <a:stretch>
            <a:fillRect/>
          </a:stretch>
        </p:blipFill>
        <p:spPr bwMode="auto">
          <a:xfrm>
            <a:off x="5940425" y="1381125"/>
            <a:ext cx="1871663" cy="377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3388" name="Rectangle 12"/>
          <p:cNvSpPr>
            <a:spLocks noChangeArrowheads="1"/>
          </p:cNvSpPr>
          <p:nvPr/>
        </p:nvSpPr>
        <p:spPr bwMode="auto">
          <a:xfrm>
            <a:off x="323850" y="260350"/>
            <a:ext cx="712787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spcBef>
                <a:spcPct val="0"/>
              </a:spcBef>
              <a:defRPr sz="3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algn="l" eaLnBrk="0" hangingPunct="0">
              <a:spcBef>
                <a:spcPct val="0"/>
              </a:spcBef>
              <a:defRPr sz="3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eaLnBrk="0" hangingPunct="0">
              <a:spcBef>
                <a:spcPct val="0"/>
              </a:spcBef>
              <a:defRPr sz="3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eaLnBrk="0" hangingPunct="0">
              <a:spcBef>
                <a:spcPct val="0"/>
              </a:spcBef>
              <a:defRPr sz="3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eaLnBrk="0" hangingPunct="0">
              <a:spcBef>
                <a:spcPct val="0"/>
              </a:spcBef>
              <a:defRPr sz="3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r>
              <a:rPr lang="en-US" altLang="zh-CN" sz="3200"/>
              <a:t>5.2  </a:t>
            </a:r>
            <a:r>
              <a:rPr lang="zh-CN" altLang="en-US" sz="3200"/>
              <a:t>晶体二极管电路的分析方法</a:t>
            </a:r>
          </a:p>
        </p:txBody>
      </p:sp>
    </p:spTree>
  </p:cSld>
  <p:clrMapOvr>
    <a:masterClrMapping/>
  </p:clrMapOvr>
  <p:transition>
    <p:random/>
    <p:sndAc>
      <p:stSnd>
        <p:snd r:embed="rId2" name="PROJCTOR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3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613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613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613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613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613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613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3380" grpId="0" animBg="1"/>
      <p:bldP spid="61338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fld id="{C406877C-79E1-48CF-983D-E672BEBE945F}" type="slidenum">
              <a:rPr lang="zh-CN" altLang="en-US"/>
              <a:t>27</a:t>
            </a:fld>
            <a:endParaRPr lang="en-US" altLang="zh-CN"/>
          </a:p>
        </p:txBody>
      </p:sp>
      <p:sp>
        <p:nvSpPr>
          <p:cNvPr id="614402" name="Rectangle 2"/>
          <p:cNvSpPr>
            <a:spLocks noChangeArrowheads="1"/>
          </p:cNvSpPr>
          <p:nvPr/>
        </p:nvSpPr>
        <p:spPr bwMode="auto">
          <a:xfrm>
            <a:off x="468313" y="1125538"/>
            <a:ext cx="2663825" cy="457200"/>
          </a:xfrm>
          <a:prstGeom prst="rect">
            <a:avLst/>
          </a:prstGeom>
          <a:solidFill>
            <a:srgbClr val="00FFFF"/>
          </a:solidFill>
          <a:ln w="19050" algn="ctr">
            <a:solidFill>
              <a:srgbClr val="FF33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>
              <a:spcBef>
                <a:spcPct val="0"/>
              </a:spcBef>
            </a:pPr>
            <a:r>
              <a:rPr kumimoji="1" lang="zh-CN" altLang="en-US"/>
              <a:t>（</a:t>
            </a:r>
            <a:r>
              <a:rPr kumimoji="1" lang="en-US" altLang="zh-CN"/>
              <a:t>3</a:t>
            </a:r>
            <a:r>
              <a:rPr kumimoji="1" lang="zh-CN" altLang="en-US"/>
              <a:t>） 折线模型</a:t>
            </a:r>
          </a:p>
        </p:txBody>
      </p:sp>
      <p:pic>
        <p:nvPicPr>
          <p:cNvPr id="614403" name="Picture 3" descr="4a3t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44"/>
          <a:stretch>
            <a:fillRect/>
          </a:stretch>
        </p:blipFill>
        <p:spPr bwMode="auto">
          <a:xfrm>
            <a:off x="3132138" y="1196975"/>
            <a:ext cx="3527425" cy="347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04" name="AutoShape 4"/>
          <p:cNvSpPr/>
          <p:nvPr/>
        </p:nvSpPr>
        <p:spPr bwMode="auto">
          <a:xfrm>
            <a:off x="935038" y="1844675"/>
            <a:ext cx="2554287" cy="971550"/>
          </a:xfrm>
          <a:prstGeom prst="borderCallout1">
            <a:avLst>
              <a:gd name="adj1" fmla="val 11764"/>
              <a:gd name="adj2" fmla="val 102981"/>
              <a:gd name="adj3" fmla="val 39870"/>
              <a:gd name="adj4" fmla="val 171907"/>
            </a:avLst>
          </a:prstGeom>
          <a:solidFill>
            <a:srgbClr val="66FFFF"/>
          </a:solidFill>
          <a:ln w="19050">
            <a:solidFill>
              <a:srgbClr val="FF33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kumimoji="1" lang="zh-CN" altLang="en-US"/>
              <a:t>导通时</a:t>
            </a:r>
            <a:r>
              <a:rPr kumimoji="1" lang="zh-CN" altLang="en-US" b="1"/>
              <a:t>△</a:t>
            </a:r>
            <a:r>
              <a:rPr kumimoji="1" lang="en-US" altLang="zh-CN" b="1" i="1"/>
              <a:t>i</a:t>
            </a:r>
            <a:r>
              <a:rPr kumimoji="1" lang="en-US" altLang="zh-CN" b="1" baseline="-25000"/>
              <a:t>D</a:t>
            </a:r>
            <a:r>
              <a:rPr kumimoji="1" lang="zh-CN" altLang="en-US"/>
              <a:t>与</a:t>
            </a:r>
            <a:r>
              <a:rPr kumimoji="1" lang="zh-CN" altLang="en-US" b="1"/>
              <a:t>△</a:t>
            </a:r>
            <a:r>
              <a:rPr kumimoji="1" lang="en-US" altLang="zh-CN" b="1" i="1"/>
              <a:t>u</a:t>
            </a:r>
            <a:r>
              <a:rPr kumimoji="1" lang="en-US" altLang="zh-CN" b="1" baseline="-25000"/>
              <a:t>D</a:t>
            </a:r>
            <a:r>
              <a:rPr kumimoji="1" lang="zh-CN" altLang="en-US"/>
              <a:t>成线性关系</a:t>
            </a:r>
          </a:p>
        </p:txBody>
      </p:sp>
      <p:sp>
        <p:nvSpPr>
          <p:cNvPr id="614408" name="Text Box 8"/>
          <p:cNvSpPr txBox="1">
            <a:spLocks noChangeArrowheads="1"/>
          </p:cNvSpPr>
          <p:nvPr/>
        </p:nvSpPr>
        <p:spPr bwMode="auto">
          <a:xfrm>
            <a:off x="647701" y="5029200"/>
            <a:ext cx="60118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kumimoji="1" lang="zh-CN" altLang="en-US" dirty="0"/>
              <a:t>应根据不同情况选择不同的等效电路！</a:t>
            </a:r>
          </a:p>
        </p:txBody>
      </p:sp>
      <p:sp>
        <p:nvSpPr>
          <p:cNvPr id="614410" name="Rectangle 10"/>
          <p:cNvSpPr>
            <a:spLocks noChangeArrowheads="1"/>
          </p:cNvSpPr>
          <p:nvPr/>
        </p:nvSpPr>
        <p:spPr bwMode="auto">
          <a:xfrm>
            <a:off x="323850" y="260350"/>
            <a:ext cx="74517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spcBef>
                <a:spcPct val="0"/>
              </a:spcBef>
              <a:defRPr sz="3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algn="l" eaLnBrk="0" hangingPunct="0">
              <a:spcBef>
                <a:spcPct val="0"/>
              </a:spcBef>
              <a:defRPr sz="3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eaLnBrk="0" hangingPunct="0">
              <a:spcBef>
                <a:spcPct val="0"/>
              </a:spcBef>
              <a:defRPr sz="3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eaLnBrk="0" hangingPunct="0">
              <a:spcBef>
                <a:spcPct val="0"/>
              </a:spcBef>
              <a:defRPr sz="3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eaLnBrk="0" hangingPunct="0">
              <a:spcBef>
                <a:spcPct val="0"/>
              </a:spcBef>
              <a:defRPr sz="3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r>
              <a:rPr lang="en-US" altLang="zh-CN" sz="3200"/>
              <a:t>5.2  </a:t>
            </a:r>
            <a:r>
              <a:rPr lang="zh-CN" altLang="en-US" sz="3200"/>
              <a:t>晶体二极管电路的分析方法</a:t>
            </a:r>
          </a:p>
        </p:txBody>
      </p:sp>
      <p:sp>
        <p:nvSpPr>
          <p:cNvPr id="614411" name="Line 11"/>
          <p:cNvSpPr>
            <a:spLocks noChangeShapeType="1"/>
          </p:cNvSpPr>
          <p:nvPr/>
        </p:nvSpPr>
        <p:spPr bwMode="auto">
          <a:xfrm flipH="1">
            <a:off x="4630738" y="1557338"/>
            <a:ext cx="1116012" cy="22193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4412" name="Line 12"/>
          <p:cNvSpPr>
            <a:spLocks noChangeShapeType="1"/>
          </p:cNvSpPr>
          <p:nvPr/>
        </p:nvSpPr>
        <p:spPr bwMode="auto">
          <a:xfrm flipH="1">
            <a:off x="3348038" y="3770313"/>
            <a:ext cx="129381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614413" name="Picture 13" descr="4a3t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90"/>
          <a:stretch>
            <a:fillRect/>
          </a:stretch>
        </p:blipFill>
        <p:spPr bwMode="auto">
          <a:xfrm>
            <a:off x="6659563" y="1233488"/>
            <a:ext cx="1617662" cy="347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  <p:sndAc>
      <p:stSnd>
        <p:snd r:embed="rId2" name="PROJCTOR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14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614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614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614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614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614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04" grpId="0" animBg="1"/>
      <p:bldP spid="61440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CDC51-7D4E-4530-BCC9-E24C29D29531}" type="slidenum">
              <a:rPr lang="zh-CN" altLang="en-US" smtClean="0"/>
              <a:t>28</a:t>
            </a:fld>
            <a:endParaRPr lang="en-US" altLang="zh-CN"/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505372" y="1523392"/>
            <a:ext cx="8316924" cy="380327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l"/>
            <a:r>
              <a:rPr lang="en-US" altLang="zh-CN" sz="2600" dirty="0">
                <a:solidFill>
                  <a:srgbClr val="000000"/>
                </a:solidFill>
                <a:latin typeface="+mj-lt"/>
                <a:ea typeface="+mn-ea"/>
                <a:sym typeface="微软雅黑" panose="020B0503020204020204" pitchFamily="34" charset="-122"/>
              </a:rPr>
              <a:t>1. </a:t>
            </a:r>
            <a:r>
              <a:rPr lang="zh-CN" altLang="en-US" sz="2600" dirty="0">
                <a:solidFill>
                  <a:srgbClr val="000000"/>
                </a:solidFill>
                <a:latin typeface="+mj-lt"/>
                <a:ea typeface="+mn-ea"/>
                <a:sym typeface="微软雅黑" panose="020B0503020204020204" pitchFamily="34" charset="-122"/>
              </a:rPr>
              <a:t>当电源（例如</a:t>
            </a:r>
            <a:r>
              <a:rPr lang="en-US" altLang="zh-CN" sz="2600" dirty="0">
                <a:solidFill>
                  <a:srgbClr val="000000"/>
                </a:solidFill>
                <a:latin typeface="+mj-lt"/>
                <a:ea typeface="+mn-ea"/>
                <a:sym typeface="微软雅黑" panose="020B0503020204020204" pitchFamily="34" charset="-122"/>
              </a:rPr>
              <a:t>220VAC</a:t>
            </a:r>
            <a:r>
              <a:rPr lang="zh-CN" altLang="en-US" sz="2600" dirty="0">
                <a:solidFill>
                  <a:srgbClr val="000000"/>
                </a:solidFill>
                <a:latin typeface="+mj-lt"/>
                <a:ea typeface="+mn-ea"/>
                <a:sym typeface="微软雅黑" panose="020B0503020204020204" pitchFamily="34" charset="-122"/>
              </a:rPr>
              <a:t>）电压远大于二极管导通压降（</a:t>
            </a:r>
            <a:r>
              <a:rPr lang="en-US" altLang="zh-CN" sz="2600" dirty="0">
                <a:solidFill>
                  <a:srgbClr val="000000"/>
                </a:solidFill>
                <a:latin typeface="+mj-lt"/>
                <a:ea typeface="+mn-ea"/>
                <a:sym typeface="微软雅黑" panose="020B0503020204020204" pitchFamily="34" charset="-122"/>
              </a:rPr>
              <a:t>0.7V</a:t>
            </a:r>
            <a:r>
              <a:rPr lang="zh-CN" altLang="en-US" sz="2600" dirty="0">
                <a:solidFill>
                  <a:srgbClr val="000000"/>
                </a:solidFill>
                <a:latin typeface="+mj-lt"/>
                <a:ea typeface="+mn-ea"/>
                <a:sym typeface="微软雅黑" panose="020B0503020204020204" pitchFamily="34" charset="-122"/>
              </a:rPr>
              <a:t>）时，一般采用二极管</a:t>
            </a:r>
            <a:r>
              <a:rPr lang="zh-CN" altLang="en-US" sz="2600" dirty="0">
                <a:solidFill>
                  <a:srgbClr val="639EF4"/>
                </a:solidFill>
                <a:latin typeface="+mj-lt"/>
                <a:ea typeface="+mn-ea"/>
                <a:sym typeface="微软雅黑" panose="020B0503020204020204" pitchFamily="34" charset="-122"/>
              </a:rPr>
              <a:t> </a:t>
            </a:r>
            <a:r>
              <a:rPr lang="en-US" altLang="zh-CN" sz="2600" dirty="0">
                <a:solidFill>
                  <a:srgbClr val="639EF4"/>
                </a:solidFill>
                <a:latin typeface="+mj-lt"/>
                <a:ea typeface="+mn-ea"/>
                <a:sym typeface="微软雅黑" panose="020B0503020204020204" pitchFamily="34" charset="-122"/>
              </a:rPr>
              <a:t>[</a:t>
            </a:r>
            <a:r>
              <a:rPr lang="zh-CN" altLang="en-US" sz="2600" dirty="0">
                <a:solidFill>
                  <a:srgbClr val="639EF4"/>
                </a:solidFill>
                <a:latin typeface="+mj-lt"/>
                <a:ea typeface="+mn-ea"/>
                <a:sym typeface="微软雅黑" panose="020B0503020204020204" pitchFamily="34" charset="-122"/>
              </a:rPr>
              <a:t>填空</a:t>
            </a:r>
            <a:r>
              <a:rPr lang="en-US" altLang="zh-CN" sz="2600" dirty="0">
                <a:solidFill>
                  <a:srgbClr val="639EF4"/>
                </a:solidFill>
                <a:latin typeface="+mj-lt"/>
                <a:ea typeface="+mn-ea"/>
                <a:sym typeface="微软雅黑" panose="020B0503020204020204" pitchFamily="34" charset="-122"/>
              </a:rPr>
              <a:t>1]</a:t>
            </a:r>
            <a:r>
              <a:rPr lang="en-US" altLang="zh-CN" sz="2600" dirty="0">
                <a:solidFill>
                  <a:srgbClr val="000000"/>
                </a:solidFill>
                <a:latin typeface="+mj-lt"/>
                <a:ea typeface="+mn-ea"/>
                <a:sym typeface="微软雅黑" panose="020B0503020204020204" pitchFamily="34" charset="-122"/>
              </a:rPr>
              <a:t> </a:t>
            </a:r>
            <a:r>
              <a:rPr lang="zh-CN" altLang="en-US" sz="2600" dirty="0">
                <a:solidFill>
                  <a:srgbClr val="000000"/>
                </a:solidFill>
                <a:latin typeface="+mj-lt"/>
                <a:ea typeface="+mn-ea"/>
                <a:sym typeface="微软雅黑" panose="020B0503020204020204" pitchFamily="34" charset="-122"/>
              </a:rPr>
              <a:t>模型进行分析。</a:t>
            </a:r>
            <a:endParaRPr lang="en-US" altLang="zh-CN" sz="2600" dirty="0">
              <a:solidFill>
                <a:srgbClr val="000000"/>
              </a:solidFill>
              <a:latin typeface="+mj-lt"/>
              <a:ea typeface="+mn-ea"/>
              <a:sym typeface="微软雅黑" panose="020B0503020204020204" pitchFamily="34" charset="-122"/>
            </a:endParaRPr>
          </a:p>
          <a:p>
            <a:pPr algn="l"/>
            <a:r>
              <a:rPr lang="en-US" altLang="zh-CN" sz="2600" dirty="0">
                <a:solidFill>
                  <a:srgbClr val="000000"/>
                </a:solidFill>
                <a:latin typeface="+mj-lt"/>
                <a:ea typeface="+mn-ea"/>
                <a:sym typeface="微软雅黑" panose="020B0503020204020204" pitchFamily="34" charset="-122"/>
              </a:rPr>
              <a:t>2. </a:t>
            </a:r>
            <a:r>
              <a:rPr lang="zh-CN" altLang="en-US" sz="2600" dirty="0">
                <a:solidFill>
                  <a:srgbClr val="000000"/>
                </a:solidFill>
                <a:latin typeface="+mj-lt"/>
                <a:ea typeface="+mn-ea"/>
                <a:sym typeface="微软雅黑" panose="020B0503020204020204" pitchFamily="34" charset="-122"/>
              </a:rPr>
              <a:t>一般近似分析中，若二极管主要起开关作用，通常采用二极管</a:t>
            </a:r>
            <a:r>
              <a:rPr lang="zh-CN" altLang="en-US" sz="2600" dirty="0">
                <a:solidFill>
                  <a:srgbClr val="639EF4"/>
                </a:solidFill>
                <a:latin typeface="+mj-lt"/>
                <a:ea typeface="+mn-ea"/>
                <a:sym typeface="微软雅黑" panose="020B0503020204020204" pitchFamily="34" charset="-122"/>
              </a:rPr>
              <a:t> </a:t>
            </a:r>
            <a:r>
              <a:rPr lang="en-US" altLang="zh-CN" sz="2600" dirty="0">
                <a:solidFill>
                  <a:srgbClr val="639EF4"/>
                </a:solidFill>
                <a:latin typeface="+mj-lt"/>
                <a:ea typeface="+mn-ea"/>
                <a:sym typeface="微软雅黑" panose="020B0503020204020204" pitchFamily="34" charset="-122"/>
              </a:rPr>
              <a:t>[</a:t>
            </a:r>
            <a:r>
              <a:rPr lang="zh-CN" altLang="en-US" sz="2600" dirty="0">
                <a:solidFill>
                  <a:srgbClr val="639EF4"/>
                </a:solidFill>
                <a:latin typeface="+mj-lt"/>
                <a:ea typeface="+mn-ea"/>
                <a:sym typeface="微软雅黑" panose="020B0503020204020204" pitchFamily="34" charset="-122"/>
              </a:rPr>
              <a:t>填空</a:t>
            </a:r>
            <a:r>
              <a:rPr lang="en-US" altLang="zh-CN" sz="2600" dirty="0">
                <a:solidFill>
                  <a:srgbClr val="639EF4"/>
                </a:solidFill>
                <a:latin typeface="+mj-lt"/>
                <a:ea typeface="+mn-ea"/>
                <a:sym typeface="微软雅黑" panose="020B0503020204020204" pitchFamily="34" charset="-122"/>
              </a:rPr>
              <a:t>2]</a:t>
            </a:r>
            <a:r>
              <a:rPr lang="en-US" altLang="zh-CN" sz="2600" dirty="0">
                <a:solidFill>
                  <a:srgbClr val="000000"/>
                </a:solidFill>
                <a:latin typeface="+mj-lt"/>
                <a:ea typeface="+mn-ea"/>
                <a:sym typeface="微软雅黑" panose="020B0503020204020204" pitchFamily="34" charset="-122"/>
              </a:rPr>
              <a:t> </a:t>
            </a:r>
            <a:r>
              <a:rPr lang="zh-CN" altLang="en-US" sz="2600" dirty="0">
                <a:solidFill>
                  <a:srgbClr val="000000"/>
                </a:solidFill>
                <a:latin typeface="+mj-lt"/>
                <a:ea typeface="+mn-ea"/>
                <a:sym typeface="微软雅黑" panose="020B0503020204020204" pitchFamily="34" charset="-122"/>
              </a:rPr>
              <a:t>模型。</a:t>
            </a:r>
            <a:endParaRPr lang="en-US" altLang="zh-CN" sz="2600" dirty="0">
              <a:solidFill>
                <a:srgbClr val="000000"/>
              </a:solidFill>
              <a:latin typeface="+mj-lt"/>
              <a:ea typeface="+mn-ea"/>
              <a:sym typeface="微软雅黑" panose="020B0503020204020204" pitchFamily="34" charset="-122"/>
            </a:endParaRPr>
          </a:p>
          <a:p>
            <a:pPr algn="l"/>
            <a:r>
              <a:rPr lang="en-US" altLang="zh-CN" sz="2600" dirty="0">
                <a:solidFill>
                  <a:srgbClr val="000000"/>
                </a:solidFill>
                <a:latin typeface="+mj-lt"/>
                <a:ea typeface="+mn-ea"/>
                <a:sym typeface="微软雅黑" panose="020B0503020204020204" pitchFamily="34" charset="-122"/>
              </a:rPr>
              <a:t>3. </a:t>
            </a:r>
            <a:r>
              <a:rPr lang="zh-CN" altLang="en-US" sz="2600" dirty="0">
                <a:solidFill>
                  <a:srgbClr val="000000"/>
                </a:solidFill>
                <a:latin typeface="+mj-lt"/>
                <a:ea typeface="+mn-ea"/>
                <a:sym typeface="微软雅黑" panose="020B0503020204020204" pitchFamily="34" charset="-122"/>
              </a:rPr>
              <a:t>在研究二极管动态性能参数的时候，通常采用</a:t>
            </a:r>
            <a:r>
              <a:rPr lang="zh-CN" altLang="en-US" sz="2600" dirty="0">
                <a:solidFill>
                  <a:srgbClr val="639EF4"/>
                </a:solidFill>
                <a:latin typeface="+mj-lt"/>
                <a:ea typeface="+mn-ea"/>
                <a:sym typeface="微软雅黑" panose="020B0503020204020204" pitchFamily="34" charset="-122"/>
              </a:rPr>
              <a:t> </a:t>
            </a:r>
            <a:r>
              <a:rPr lang="en-US" altLang="zh-CN" sz="2600" dirty="0">
                <a:solidFill>
                  <a:srgbClr val="639EF4"/>
                </a:solidFill>
                <a:latin typeface="+mj-lt"/>
                <a:ea typeface="+mn-ea"/>
                <a:sym typeface="微软雅黑" panose="020B0503020204020204" pitchFamily="34" charset="-122"/>
              </a:rPr>
              <a:t>[</a:t>
            </a:r>
            <a:r>
              <a:rPr lang="zh-CN" altLang="en-US" sz="2600" dirty="0">
                <a:solidFill>
                  <a:srgbClr val="639EF4"/>
                </a:solidFill>
                <a:latin typeface="+mj-lt"/>
                <a:ea typeface="+mn-ea"/>
                <a:sym typeface="微软雅黑" panose="020B0503020204020204" pitchFamily="34" charset="-122"/>
              </a:rPr>
              <a:t>填空</a:t>
            </a:r>
            <a:r>
              <a:rPr lang="en-US" altLang="zh-CN" sz="2600" dirty="0">
                <a:solidFill>
                  <a:srgbClr val="639EF4"/>
                </a:solidFill>
                <a:latin typeface="+mj-lt"/>
                <a:ea typeface="+mn-ea"/>
                <a:sym typeface="微软雅黑" panose="020B0503020204020204" pitchFamily="34" charset="-122"/>
              </a:rPr>
              <a:t>3]</a:t>
            </a:r>
            <a:r>
              <a:rPr lang="en-US" altLang="zh-CN" sz="2600" dirty="0">
                <a:solidFill>
                  <a:srgbClr val="000000"/>
                </a:solidFill>
                <a:latin typeface="+mj-lt"/>
                <a:ea typeface="+mn-ea"/>
                <a:sym typeface="微软雅黑" panose="020B0503020204020204" pitchFamily="34" charset="-122"/>
              </a:rPr>
              <a:t> </a:t>
            </a:r>
            <a:r>
              <a:rPr lang="zh-CN" altLang="en-US" sz="2600" dirty="0">
                <a:solidFill>
                  <a:srgbClr val="000000"/>
                </a:solidFill>
                <a:latin typeface="+mj-lt"/>
                <a:ea typeface="+mn-ea"/>
                <a:sym typeface="微软雅黑" panose="020B0503020204020204" pitchFamily="34" charset="-122"/>
              </a:rPr>
              <a:t>模型分析。</a:t>
            </a:r>
          </a:p>
        </p:txBody>
      </p:sp>
      <p:sp>
        <p:nvSpPr>
          <p:cNvPr id="6" name="圆角矩形 5"/>
          <p:cNvSpPr/>
          <p:nvPr>
            <p:custDataLst>
              <p:tags r:id="rId3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作答</a:t>
            </a:r>
          </a:p>
        </p:txBody>
      </p:sp>
      <p:sp>
        <p:nvSpPr>
          <p:cNvPr id="12" name="矩形 11"/>
          <p:cNvSpPr/>
          <p:nvPr>
            <p:custDataLst>
              <p:tags r:id="rId4"/>
            </p:custDataLst>
          </p:nvPr>
        </p:nvSpPr>
        <p:spPr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l"/>
            <a:r>
              <a:rPr lang="zh-CN" altLang="en-US" sz="1200">
                <a:solidFill>
                  <a:srgbClr val="F84F4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正常使用填空题需</a:t>
            </a:r>
            <a:r>
              <a:rPr lang="en-US" altLang="zh-CN" sz="1200">
                <a:solidFill>
                  <a:srgbClr val="F84F4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以上版本雨课堂</a:t>
            </a:r>
          </a:p>
        </p:txBody>
      </p:sp>
      <p:grpSp>
        <p:nvGrpSpPr>
          <p:cNvPr id="11" name="组合 10"/>
          <p:cNvGrpSpPr/>
          <p:nvPr>
            <p:custDataLst>
              <p:tags r:id="rId5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7" name="TitleBackground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ColorBlock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ypeText"/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2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填空题</a:t>
              </a:r>
            </a:p>
          </p:txBody>
        </p:sp>
        <p:sp>
          <p:nvSpPr>
            <p:cNvPr id="10" name="TipText"/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en-US" altLang="zh-CN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3</a:t>
              </a:r>
              <a:r>
                <a:rPr lang="zh-CN" altLang="en-US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分</a:t>
              </a:r>
            </a:p>
          </p:txBody>
        </p:sp>
      </p:grpSp>
      <p:pic>
        <p:nvPicPr>
          <p:cNvPr id="4" name="图片 3"/>
          <p:cNvPicPr/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慕课预习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0D0F5-A432-4776-804B-6B3F7334FDEB}" type="slidenum">
              <a:rPr lang="zh-CN" altLang="en-US" smtClean="0"/>
              <a:t>2</a:t>
            </a:fld>
            <a:endParaRPr lang="en-US" altLang="zh-CN"/>
          </a:p>
        </p:txBody>
      </p:sp>
      <p:sp>
        <p:nvSpPr>
          <p:cNvPr id="5" name="矩形 4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874238" y="1142111"/>
            <a:ext cx="3157702" cy="225550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5600" rIns="355600" rtlCol="0" anchor="ctr"/>
          <a:lstStyle/>
          <a:p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慕课视频片段</a:t>
            </a:r>
          </a:p>
          <a:p>
            <a:pPr algn="just"/>
            <a:endParaRPr lang="zh-CN" altLang="en-US" sz="16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r>
              <a:rPr lang="zh-CN" altLang="en-US" sz="16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视频名称：</a:t>
            </a:r>
            <a:r>
              <a:rPr lang="en-US" altLang="zh-CN" sz="16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2.1</a:t>
            </a:r>
            <a:r>
              <a:rPr lang="zh-CN" altLang="en-US" sz="16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本征半导体</a:t>
            </a:r>
            <a:r>
              <a:rPr lang="en-US" altLang="zh-CN" sz="16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:</a:t>
            </a:r>
            <a:r>
              <a:rPr lang="zh-CN" altLang="en-US" sz="16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本征半导体</a:t>
            </a:r>
          </a:p>
          <a:p>
            <a:pPr algn="just"/>
            <a:endParaRPr lang="zh-CN" altLang="en-US" sz="16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endParaRPr lang="zh-CN" altLang="en-US" sz="16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endParaRPr lang="zh-CN" altLang="en-US" sz="16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endParaRPr lang="zh-CN" altLang="en-US" sz="16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endParaRPr lang="zh-CN" altLang="en-US" sz="16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r>
              <a:rPr lang="zh-CN" altLang="en-US" sz="1100" dirty="0">
                <a:solidFill>
                  <a:srgbClr val="C8C8C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温馨提示：此视频框在点击“上传手机课件”时会进行转换，用手机进行观看时则会变为可点击的视频。此视频框可被拖动移位和修改大小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EE4B5D2-FA1C-4731-20CA-7673DACC9BEC}"/>
              </a:ext>
            </a:extLst>
          </p:cNvPr>
          <p:cNvSpPr>
            <a:spLocks noGrp="1" noChangeAspect="1"/>
          </p:cNvSpPr>
          <p:nvPr>
            <p:ph idx="1"/>
            <p:custDataLst>
              <p:tags r:id="rId2"/>
            </p:custDataLst>
          </p:nvPr>
        </p:nvSpPr>
        <p:spPr>
          <a:xfrm>
            <a:off x="5112060" y="1124744"/>
            <a:ext cx="3060340" cy="225550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5600" rIns="355600" rtlCol="0" anchor="ctr"/>
          <a:lstStyle/>
          <a:p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慕课视频片段</a:t>
            </a:r>
          </a:p>
          <a:p>
            <a:pPr algn="just"/>
            <a:endParaRPr lang="zh-CN" altLang="en-US" sz="16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r>
              <a:rPr lang="zh-CN" altLang="en-US" sz="16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视频名称：</a:t>
            </a:r>
            <a:r>
              <a:rPr lang="en-US" altLang="zh-CN" sz="16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2.2</a:t>
            </a:r>
            <a:r>
              <a:rPr lang="zh-CN" altLang="en-US" sz="16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杂质半导体</a:t>
            </a:r>
            <a:r>
              <a:rPr lang="en-US" altLang="zh-CN" sz="16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:</a:t>
            </a:r>
            <a:r>
              <a:rPr lang="zh-CN" altLang="en-US" sz="16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杂质半导体</a:t>
            </a:r>
          </a:p>
          <a:p>
            <a:pPr algn="just"/>
            <a:endParaRPr lang="zh-CN" altLang="en-US" sz="16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endParaRPr lang="zh-CN" altLang="en-US" sz="16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endParaRPr lang="zh-CN" altLang="en-US" sz="16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endParaRPr lang="zh-CN" altLang="en-US" sz="16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endParaRPr lang="zh-CN" altLang="en-US" sz="16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r>
              <a:rPr lang="zh-CN" altLang="en-US" sz="1100" dirty="0">
                <a:solidFill>
                  <a:srgbClr val="C8C8C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温馨提示：此视频框在点击“上传手机课件”时会进行转换，用手机进行观看时则会变为可点击的视频。此视频框可被拖动移位和修改大小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BB5C6D1-D303-9947-1F0E-2B11B716A560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830296" y="3848080"/>
            <a:ext cx="3226999" cy="2304999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5600" rIns="355600" rtlCol="0" anchor="ctr"/>
          <a:lstStyle/>
          <a:p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慕课视频片段</a:t>
            </a:r>
          </a:p>
          <a:p>
            <a:pPr algn="just"/>
            <a:endParaRPr lang="zh-CN" altLang="en-US" sz="16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r>
              <a:rPr lang="zh-CN" altLang="en-US" sz="16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视频名称：</a:t>
            </a:r>
            <a:r>
              <a:rPr lang="en-US" altLang="zh-CN" sz="16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2.3 PN</a:t>
            </a:r>
            <a:r>
              <a:rPr lang="zh-CN" altLang="en-US" sz="16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结的形成及其单向导电性</a:t>
            </a:r>
            <a:r>
              <a:rPr lang="en-US" altLang="zh-CN" sz="16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:PN</a:t>
            </a:r>
            <a:r>
              <a:rPr lang="zh-CN" altLang="en-US" sz="16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结的形成及其单向导电性</a:t>
            </a:r>
          </a:p>
          <a:p>
            <a:pPr algn="just"/>
            <a:endParaRPr lang="zh-CN" altLang="en-US" sz="16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endParaRPr lang="zh-CN" altLang="en-US" sz="16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endParaRPr lang="zh-CN" altLang="en-US" sz="16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endParaRPr lang="zh-CN" altLang="en-US" sz="16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r>
              <a:rPr lang="zh-CN" altLang="en-US" sz="1100" dirty="0">
                <a:solidFill>
                  <a:srgbClr val="C8C8C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温馨提示：此视频框在点击“上传手机课件”时会进行转换，用手机进行观看时则会变为可点击的视频。此视频框可被拖动移位和修改大小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E43DDB9-83C3-D428-F57B-A8709D7AF5A4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5086706" y="3789040"/>
            <a:ext cx="3157702" cy="225550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5600" rIns="355600" rtlCol="0" anchor="ctr"/>
          <a:lstStyle/>
          <a:p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慕课视频片段</a:t>
            </a:r>
          </a:p>
          <a:p>
            <a:pPr algn="just"/>
            <a:endParaRPr lang="zh-CN" altLang="en-US" sz="16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r>
              <a:rPr lang="zh-CN" altLang="en-US" sz="16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视频名称：</a:t>
            </a:r>
            <a:r>
              <a:rPr lang="en-US" altLang="zh-CN" sz="16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2.4 PN </a:t>
            </a:r>
            <a:r>
              <a:rPr lang="zh-CN" altLang="en-US" sz="16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结的电容效应</a:t>
            </a:r>
            <a:r>
              <a:rPr lang="en-US" altLang="zh-CN" sz="16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:PN </a:t>
            </a:r>
            <a:r>
              <a:rPr lang="zh-CN" altLang="en-US" sz="16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结的电容效应</a:t>
            </a:r>
          </a:p>
          <a:p>
            <a:pPr algn="just"/>
            <a:endParaRPr lang="zh-CN" altLang="en-US" sz="16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endParaRPr lang="zh-CN" altLang="en-US" sz="16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endParaRPr lang="zh-CN" altLang="en-US" sz="16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endParaRPr lang="zh-CN" altLang="en-US" sz="16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endParaRPr lang="zh-CN" altLang="en-US" sz="16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r>
              <a:rPr lang="zh-CN" altLang="en-US" sz="1100" dirty="0">
                <a:solidFill>
                  <a:srgbClr val="C8C8C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温馨提示：此视频框在点击“上传手机课件”时会进行转换，用手机进行观看时则会变为可点击的视频。此视频框可被拖动移位和修改大小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fld id="{64AE620E-DA28-4968-A069-90C0B2DBD208}" type="slidenum">
              <a:rPr lang="zh-CN" altLang="en-US"/>
              <a:t>29</a:t>
            </a:fld>
            <a:endParaRPr lang="en-US" altLang="zh-CN"/>
          </a:p>
        </p:txBody>
      </p:sp>
      <p:sp>
        <p:nvSpPr>
          <p:cNvPr id="617485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/>
              <a:t>5.2.2  </a:t>
            </a:r>
            <a:r>
              <a:rPr lang="zh-CN" altLang="en-US" sz="3200"/>
              <a:t>晶体二极管电路的分析方法</a:t>
            </a:r>
          </a:p>
        </p:txBody>
      </p:sp>
      <p:sp>
        <p:nvSpPr>
          <p:cNvPr id="6174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9750" y="1196975"/>
            <a:ext cx="2052638" cy="611188"/>
          </a:xfrm>
        </p:spPr>
        <p:txBody>
          <a:bodyPr/>
          <a:lstStyle/>
          <a:p>
            <a:pPr algn="just">
              <a:buFont typeface="Wingdings" panose="05000000000000000000" pitchFamily="2" charset="2"/>
              <a:buNone/>
            </a:pPr>
            <a:r>
              <a:rPr lang="en-US" altLang="zh-CN" sz="2400"/>
              <a:t>1.</a:t>
            </a:r>
            <a:r>
              <a:rPr lang="zh-CN" altLang="en-US" sz="2400"/>
              <a:t>数值解法</a:t>
            </a:r>
          </a:p>
          <a:p>
            <a:endParaRPr lang="zh-CN" altLang="en-US" sz="2400"/>
          </a:p>
        </p:txBody>
      </p:sp>
      <p:sp>
        <p:nvSpPr>
          <p:cNvPr id="6174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17478" name="Object 6"/>
          <p:cNvGraphicFramePr>
            <a:graphicFrameLocks noChangeAspect="1"/>
          </p:cNvGraphicFramePr>
          <p:nvPr/>
        </p:nvGraphicFramePr>
        <p:xfrm>
          <a:off x="785813" y="1870075"/>
          <a:ext cx="1927225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76300" imgH="203200" progId="Equation.DSMT4">
                  <p:embed/>
                </p:oleObj>
              </mc:Choice>
              <mc:Fallback>
                <p:oleObj name="Equation" r:id="rId2" imgW="876300" imgH="203200" progId="Equation.DSMT4">
                  <p:embed/>
                  <p:pic>
                    <p:nvPicPr>
                      <p:cNvPr id="61747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813" y="1870075"/>
                        <a:ext cx="1927225" cy="446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7479" name="Object 7"/>
          <p:cNvGraphicFramePr>
            <a:graphicFrameLocks noChangeAspect="1"/>
          </p:cNvGraphicFramePr>
          <p:nvPr/>
        </p:nvGraphicFramePr>
        <p:xfrm>
          <a:off x="773113" y="2565400"/>
          <a:ext cx="2317750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53465" imgH="266700" progId="Equation.DSMT4">
                  <p:embed/>
                </p:oleObj>
              </mc:Choice>
              <mc:Fallback>
                <p:oleObj name="Equation" r:id="rId4" imgW="1053465" imgH="266700" progId="Equation.DSMT4">
                  <p:embed/>
                  <p:pic>
                    <p:nvPicPr>
                      <p:cNvPr id="61747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3113" y="2565400"/>
                        <a:ext cx="2317750" cy="585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7480" name="Rectangle 8"/>
          <p:cNvSpPr>
            <a:spLocks noChangeArrowheads="1"/>
          </p:cNvSpPr>
          <p:nvPr/>
        </p:nvSpPr>
        <p:spPr bwMode="auto">
          <a:xfrm>
            <a:off x="827088" y="3429000"/>
            <a:ext cx="1555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>
                <a:latin typeface="黑体" panose="02010609060101010101" pitchFamily="49" charset="-122"/>
              </a:rPr>
              <a:t>联立求解 </a:t>
            </a:r>
          </a:p>
        </p:txBody>
      </p:sp>
      <p:sp>
        <p:nvSpPr>
          <p:cNvPr id="7" name="AutoShape 5"/>
          <p:cNvSpPr/>
          <p:nvPr/>
        </p:nvSpPr>
        <p:spPr bwMode="auto">
          <a:xfrm>
            <a:off x="539750" y="1917700"/>
            <a:ext cx="71438" cy="1150938"/>
          </a:xfrm>
          <a:prstGeom prst="leftBrace">
            <a:avLst>
              <a:gd name="adj1" fmla="val 134258"/>
              <a:gd name="adj2" fmla="val 50000"/>
            </a:avLst>
          </a:prstGeom>
          <a:noFill/>
          <a:ln w="38100">
            <a:solidFill>
              <a:srgbClr val="9966F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617482" name="Group 10"/>
          <p:cNvGrpSpPr/>
          <p:nvPr/>
        </p:nvGrpSpPr>
        <p:grpSpPr bwMode="auto">
          <a:xfrm>
            <a:off x="2771775" y="3213100"/>
            <a:ext cx="1822450" cy="1031875"/>
            <a:chOff x="1882" y="2614"/>
            <a:chExt cx="1148" cy="650"/>
          </a:xfrm>
        </p:grpSpPr>
        <p:sp>
          <p:nvSpPr>
            <p:cNvPr id="617483" name="Rectangle 11"/>
            <p:cNvSpPr>
              <a:spLocks noChangeArrowheads="1"/>
            </p:cNvSpPr>
            <p:nvPr/>
          </p:nvSpPr>
          <p:spPr bwMode="auto">
            <a:xfrm>
              <a:off x="2290" y="2976"/>
              <a:ext cx="740" cy="288"/>
            </a:xfrm>
            <a:prstGeom prst="rect">
              <a:avLst/>
            </a:prstGeom>
            <a:solidFill>
              <a:srgbClr val="66FFFF"/>
            </a:solidFill>
            <a:ln w="19050" algn="ctr">
              <a:solidFill>
                <a:srgbClr val="FF33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0"/>
                </a:spcBef>
              </a:pPr>
              <a:r>
                <a:rPr kumimoji="1" lang="zh-CN" altLang="en-US">
                  <a:latin typeface="黑体" panose="02010609060101010101" pitchFamily="49" charset="-122"/>
                </a:rPr>
                <a:t>迭代法 </a:t>
              </a:r>
            </a:p>
          </p:txBody>
        </p:sp>
        <p:sp>
          <p:nvSpPr>
            <p:cNvPr id="617484" name="Line 12"/>
            <p:cNvSpPr>
              <a:spLocks noChangeShapeType="1"/>
            </p:cNvSpPr>
            <p:nvPr/>
          </p:nvSpPr>
          <p:spPr bwMode="auto">
            <a:xfrm flipH="1" flipV="1">
              <a:off x="1882" y="2614"/>
              <a:ext cx="363" cy="362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617488" name="Object 16"/>
          <p:cNvGraphicFramePr>
            <a:graphicFrameLocks noChangeAspect="1"/>
          </p:cNvGraphicFramePr>
          <p:nvPr/>
        </p:nvGraphicFramePr>
        <p:xfrm>
          <a:off x="4608513" y="1449388"/>
          <a:ext cx="3670300" cy="253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1936115" imgH="1336040" progId="Visio.Drawing.11">
                  <p:embed/>
                </p:oleObj>
              </mc:Choice>
              <mc:Fallback>
                <p:oleObj name="Visio" r:id="rId6" imgW="1936115" imgH="1336040" progId="Visio.Drawing.11">
                  <p:embed/>
                  <p:pic>
                    <p:nvPicPr>
                      <p:cNvPr id="617488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8513" y="1449388"/>
                        <a:ext cx="3670300" cy="2533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星形: 五角 1">
            <a:extLst>
              <a:ext uri="{FF2B5EF4-FFF2-40B4-BE49-F238E27FC236}">
                <a16:creationId xmlns:a16="http://schemas.microsoft.com/office/drawing/2014/main" id="{EA9218A0-EB53-D25D-C135-641A5D19D404}"/>
              </a:ext>
            </a:extLst>
          </p:cNvPr>
          <p:cNvSpPr/>
          <p:nvPr/>
        </p:nvSpPr>
        <p:spPr>
          <a:xfrm>
            <a:off x="6624228" y="314505"/>
            <a:ext cx="720080" cy="612414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617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617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617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617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7480" grpId="0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fld id="{01CDAE3D-3D12-4001-921E-E8C4C327314B}" type="slidenum">
              <a:rPr lang="zh-CN" altLang="en-US"/>
              <a:t>30</a:t>
            </a:fld>
            <a:endParaRPr lang="en-US" altLang="zh-CN"/>
          </a:p>
        </p:txBody>
      </p:sp>
      <p:graphicFrame>
        <p:nvGraphicFramePr>
          <p:cNvPr id="618510" name="Object 14"/>
          <p:cNvGraphicFramePr>
            <a:graphicFrameLocks noChangeAspect="1"/>
          </p:cNvGraphicFramePr>
          <p:nvPr/>
        </p:nvGraphicFramePr>
        <p:xfrm>
          <a:off x="1368425" y="1520825"/>
          <a:ext cx="3098800" cy="3935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828800" imgH="2321560" progId="Visio.Drawing.11">
                  <p:embed/>
                </p:oleObj>
              </mc:Choice>
              <mc:Fallback>
                <p:oleObj name="Visio" r:id="rId2" imgW="1828800" imgH="2321560" progId="Visio.Drawing.11">
                  <p:embed/>
                  <p:pic>
                    <p:nvPicPr>
                      <p:cNvPr id="61851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8425" y="1520825"/>
                        <a:ext cx="3098800" cy="3935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84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196975"/>
            <a:ext cx="2447925" cy="395288"/>
          </a:xfrm>
        </p:spPr>
        <p:txBody>
          <a:bodyPr/>
          <a:lstStyle/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/>
              <a:t>2.</a:t>
            </a:r>
            <a:r>
              <a:rPr lang="zh-CN" altLang="en-US" sz="2400"/>
              <a:t>图解分析法</a:t>
            </a: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sz="2400"/>
          </a:p>
          <a:p>
            <a:pPr>
              <a:lnSpc>
                <a:spcPct val="90000"/>
              </a:lnSpc>
            </a:pPr>
            <a:endParaRPr lang="zh-CN" altLang="en-US" sz="2400"/>
          </a:p>
        </p:txBody>
      </p:sp>
      <p:sp>
        <p:nvSpPr>
          <p:cNvPr id="618499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18505" name="AutoShape 9"/>
          <p:cNvSpPr/>
          <p:nvPr/>
        </p:nvSpPr>
        <p:spPr bwMode="auto">
          <a:xfrm>
            <a:off x="4716463" y="5013325"/>
            <a:ext cx="1743075" cy="514350"/>
          </a:xfrm>
          <a:prstGeom prst="borderCallout1">
            <a:avLst>
              <a:gd name="adj1" fmla="val 22222"/>
              <a:gd name="adj2" fmla="val -4370"/>
              <a:gd name="adj3" fmla="val -87347"/>
              <a:gd name="adj4" fmla="val -76231"/>
            </a:avLst>
          </a:prstGeom>
          <a:solidFill>
            <a:srgbClr val="93FFFF"/>
          </a:solidFill>
          <a:ln w="19050">
            <a:solidFill>
              <a:srgbClr val="FF33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zh-CN" altLang="en-US"/>
              <a:t>负载线</a:t>
            </a:r>
          </a:p>
        </p:txBody>
      </p:sp>
      <p:sp>
        <p:nvSpPr>
          <p:cNvPr id="618506" name="AutoShape 10"/>
          <p:cNvSpPr/>
          <p:nvPr/>
        </p:nvSpPr>
        <p:spPr bwMode="auto">
          <a:xfrm>
            <a:off x="4716463" y="4437063"/>
            <a:ext cx="2592387" cy="468312"/>
          </a:xfrm>
          <a:prstGeom prst="borderCallout1">
            <a:avLst>
              <a:gd name="adj1" fmla="val 24407"/>
              <a:gd name="adj2" fmla="val -2940"/>
              <a:gd name="adj3" fmla="val -65083"/>
              <a:gd name="adj4" fmla="val -80648"/>
            </a:avLst>
          </a:prstGeom>
          <a:solidFill>
            <a:srgbClr val="93FFFF"/>
          </a:solidFill>
          <a:ln w="19050">
            <a:solidFill>
              <a:srgbClr val="FF33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kumimoji="1" lang="zh-CN" altLang="en-US"/>
              <a:t>二极管伏安关系 </a:t>
            </a:r>
            <a:endParaRPr lang="zh-CN" altLang="en-US"/>
          </a:p>
        </p:txBody>
      </p:sp>
      <p:sp>
        <p:nvSpPr>
          <p:cNvPr id="618507" name="AutoShape 11"/>
          <p:cNvSpPr/>
          <p:nvPr/>
        </p:nvSpPr>
        <p:spPr bwMode="auto">
          <a:xfrm>
            <a:off x="4716463" y="3824288"/>
            <a:ext cx="1296987" cy="514350"/>
          </a:xfrm>
          <a:prstGeom prst="borderCallout1">
            <a:avLst>
              <a:gd name="adj1" fmla="val 22222"/>
              <a:gd name="adj2" fmla="val -5875"/>
              <a:gd name="adj3" fmla="val -9259"/>
              <a:gd name="adj4" fmla="val -147981"/>
            </a:avLst>
          </a:prstGeom>
          <a:solidFill>
            <a:srgbClr val="66FFFF"/>
          </a:solidFill>
          <a:ln w="19050">
            <a:solidFill>
              <a:srgbClr val="FF33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zh-CN" altLang="en-US"/>
              <a:t>工作点</a:t>
            </a:r>
          </a:p>
        </p:txBody>
      </p:sp>
      <p:graphicFrame>
        <p:nvGraphicFramePr>
          <p:cNvPr id="618508" name="Object 12"/>
          <p:cNvGraphicFramePr>
            <a:graphicFrameLocks noChangeAspect="1"/>
          </p:cNvGraphicFramePr>
          <p:nvPr/>
        </p:nvGraphicFramePr>
        <p:xfrm>
          <a:off x="4679950" y="1125538"/>
          <a:ext cx="3670300" cy="253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936115" imgH="1336040" progId="Visio.Drawing.11">
                  <p:embed/>
                </p:oleObj>
              </mc:Choice>
              <mc:Fallback>
                <p:oleObj name="Visio" r:id="rId4" imgW="1936115" imgH="1336040" progId="Visio.Drawing.11">
                  <p:embed/>
                  <p:pic>
                    <p:nvPicPr>
                      <p:cNvPr id="61850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9950" y="1125538"/>
                        <a:ext cx="3670300" cy="2533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8509" name="Rectangle 1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 sz="3200"/>
              <a:t>5.2.2  </a:t>
            </a:r>
            <a:r>
              <a:rPr lang="zh-CN" altLang="en-US" sz="3200"/>
              <a:t>晶体二极管电路的分析方法</a:t>
            </a:r>
          </a:p>
        </p:txBody>
      </p:sp>
      <p:graphicFrame>
        <p:nvGraphicFramePr>
          <p:cNvPr id="618511" name="Object 15"/>
          <p:cNvGraphicFramePr>
            <a:graphicFrameLocks noChangeAspect="1"/>
          </p:cNvGraphicFramePr>
          <p:nvPr/>
        </p:nvGraphicFramePr>
        <p:xfrm>
          <a:off x="1560513" y="2347913"/>
          <a:ext cx="1508125" cy="278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896620" imgH="1649730" progId="Visio.Drawing.11">
                  <p:embed/>
                </p:oleObj>
              </mc:Choice>
              <mc:Fallback>
                <p:oleObj name="Visio" r:id="rId6" imgW="896620" imgH="1649730" progId="Visio.Drawing.11">
                  <p:embed/>
                  <p:pic>
                    <p:nvPicPr>
                      <p:cNvPr id="618511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0513" y="2347913"/>
                        <a:ext cx="1508125" cy="2784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8512" name="Object 16"/>
          <p:cNvGraphicFramePr>
            <a:graphicFrameLocks noChangeAspect="1"/>
          </p:cNvGraphicFramePr>
          <p:nvPr/>
        </p:nvGraphicFramePr>
        <p:xfrm>
          <a:off x="996950" y="1808163"/>
          <a:ext cx="3022600" cy="363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1783715" imgH="2151380" progId="Visio.Drawing.11">
                  <p:embed/>
                </p:oleObj>
              </mc:Choice>
              <mc:Fallback>
                <p:oleObj name="Visio" r:id="rId8" imgW="1783715" imgH="2151380" progId="Visio.Drawing.11">
                  <p:embed/>
                  <p:pic>
                    <p:nvPicPr>
                      <p:cNvPr id="618512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6950" y="1808163"/>
                        <a:ext cx="3022600" cy="3636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8513" name="Text Box 17"/>
          <p:cNvSpPr txBox="1">
            <a:spLocks noChangeArrowheads="1"/>
          </p:cNvSpPr>
          <p:nvPr/>
        </p:nvSpPr>
        <p:spPr bwMode="auto">
          <a:xfrm>
            <a:off x="7091363" y="5005388"/>
            <a:ext cx="1943100" cy="476250"/>
          </a:xfrm>
          <a:prstGeom prst="rect">
            <a:avLst/>
          </a:prstGeom>
          <a:solidFill>
            <a:srgbClr val="93FFFF"/>
          </a:solidFill>
          <a:ln w="19050" algn="ctr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1" i="1"/>
              <a:t>u</a:t>
            </a:r>
            <a:r>
              <a:rPr lang="en-US" altLang="zh-CN" b="1" baseline="-25000"/>
              <a:t>D</a:t>
            </a:r>
            <a:r>
              <a:rPr lang="en-US" altLang="zh-CN" b="1"/>
              <a:t>=</a:t>
            </a:r>
            <a:r>
              <a:rPr lang="en-US" altLang="zh-CN" b="1" i="1"/>
              <a:t>V</a:t>
            </a:r>
            <a:r>
              <a:rPr lang="en-US" altLang="zh-CN" b="1" baseline="-25000"/>
              <a:t>DD</a:t>
            </a:r>
            <a:r>
              <a:rPr lang="zh-CN" altLang="en-US" b="1"/>
              <a:t>－</a:t>
            </a:r>
            <a:r>
              <a:rPr lang="en-US" altLang="zh-CN" b="1" i="1"/>
              <a:t>i</a:t>
            </a:r>
            <a:r>
              <a:rPr lang="en-US" altLang="zh-CN" b="1" baseline="-25000"/>
              <a:t>D</a:t>
            </a:r>
            <a:r>
              <a:rPr lang="en-US" altLang="zh-CN" b="1"/>
              <a:t>R</a:t>
            </a:r>
          </a:p>
        </p:txBody>
      </p:sp>
      <p:sp>
        <p:nvSpPr>
          <p:cNvPr id="618514" name="Line 18"/>
          <p:cNvSpPr>
            <a:spLocks noChangeShapeType="1"/>
          </p:cNvSpPr>
          <p:nvPr/>
        </p:nvSpPr>
        <p:spPr bwMode="auto">
          <a:xfrm>
            <a:off x="6480175" y="5265738"/>
            <a:ext cx="576263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18515" name="Object 19"/>
          <p:cNvGraphicFramePr>
            <a:graphicFrameLocks noChangeAspect="1"/>
          </p:cNvGraphicFramePr>
          <p:nvPr/>
        </p:nvGraphicFramePr>
        <p:xfrm>
          <a:off x="1223963" y="2990850"/>
          <a:ext cx="1763712" cy="245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0" imgW="1049020" imgH="1452245" progId="Visio.Drawing.11">
                  <p:embed/>
                </p:oleObj>
              </mc:Choice>
              <mc:Fallback>
                <p:oleObj name="Visio" r:id="rId10" imgW="1049020" imgH="1452245" progId="Visio.Drawing.11">
                  <p:embed/>
                  <p:pic>
                    <p:nvPicPr>
                      <p:cNvPr id="618515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3963" y="2990850"/>
                        <a:ext cx="1763712" cy="245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8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618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18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618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18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618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618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0" dur="2000"/>
                                        <p:tgtEl>
                                          <p:spTgt spid="618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618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8505" grpId="0" animBg="1" autoUpdateAnimBg="0"/>
      <p:bldP spid="618506" grpId="0" animBg="1" autoUpdateAnimBg="0"/>
      <p:bldP spid="618507" grpId="0" animBg="1" autoUpdateAnimBg="0"/>
      <p:bldP spid="6185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fld id="{AA23B24B-D695-4A88-8385-7CC5502626F7}" type="slidenum">
              <a:rPr lang="zh-CN" altLang="en-US"/>
              <a:t>31</a:t>
            </a:fld>
            <a:endParaRPr lang="en-US" altLang="zh-CN"/>
          </a:p>
        </p:txBody>
      </p:sp>
      <p:sp>
        <p:nvSpPr>
          <p:cNvPr id="619540" name="Rectangle 2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</a:t>
            </a:r>
            <a:r>
              <a:rPr lang="zh-CN" altLang="en-US"/>
              <a:t>简化模型分析法</a:t>
            </a:r>
          </a:p>
        </p:txBody>
      </p:sp>
      <p:sp>
        <p:nvSpPr>
          <p:cNvPr id="61952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23850" y="1160463"/>
            <a:ext cx="7993063" cy="9366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z="2400"/>
              <a:t>对如图所示简单二极管电路，采用不同的简化模型，得到不同的电路</a:t>
            </a:r>
          </a:p>
        </p:txBody>
      </p:sp>
      <p:sp>
        <p:nvSpPr>
          <p:cNvPr id="619523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19524" name="Object 4"/>
          <p:cNvGraphicFramePr>
            <a:graphicFrameLocks noChangeAspect="1"/>
          </p:cNvGraphicFramePr>
          <p:nvPr/>
        </p:nvGraphicFramePr>
        <p:xfrm>
          <a:off x="1008063" y="3176588"/>
          <a:ext cx="2881312" cy="202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142490" imgH="1506220" progId="Visio.Drawing.11">
                  <p:embed/>
                </p:oleObj>
              </mc:Choice>
              <mc:Fallback>
                <p:oleObj name="Visio" r:id="rId2" imgW="2142490" imgH="1506220" progId="Visio.Drawing.11">
                  <p:embed/>
                  <p:pic>
                    <p:nvPicPr>
                      <p:cNvPr id="61952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8063" y="3176588"/>
                        <a:ext cx="2881312" cy="2022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9528" name="Object 8"/>
          <p:cNvGraphicFramePr>
            <a:graphicFrameLocks noChangeAspect="1"/>
          </p:cNvGraphicFramePr>
          <p:nvPr/>
        </p:nvGraphicFramePr>
        <p:xfrm>
          <a:off x="4643438" y="3141663"/>
          <a:ext cx="2952750" cy="207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142490" imgH="1506220" progId="Visio.Drawing.11">
                  <p:embed/>
                </p:oleObj>
              </mc:Choice>
              <mc:Fallback>
                <p:oleObj name="Visio" r:id="rId4" imgW="2142490" imgH="1506220" progId="Visio.Drawing.11">
                  <p:embed/>
                  <p:pic>
                    <p:nvPicPr>
                      <p:cNvPr id="61952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3141663"/>
                        <a:ext cx="2952750" cy="2073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9529" name="Rectangle 9"/>
          <p:cNvSpPr>
            <a:spLocks noChangeArrowheads="1"/>
          </p:cNvSpPr>
          <p:nvPr/>
        </p:nvSpPr>
        <p:spPr bwMode="auto">
          <a:xfrm>
            <a:off x="611188" y="2174875"/>
            <a:ext cx="6203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</a:t>
            </a:r>
            <a:r>
              <a:rPr lang="zh-CN" altLang="en-US">
                <a:solidFill>
                  <a:srgbClr val="FF0000"/>
                </a:solidFill>
              </a:rPr>
              <a:t>理想模型</a:t>
            </a:r>
            <a:r>
              <a:rPr lang="zh-CN" altLang="en-US"/>
              <a:t>，用短路线代替导通的二极管 </a:t>
            </a:r>
          </a:p>
        </p:txBody>
      </p:sp>
      <p:sp>
        <p:nvSpPr>
          <p:cNvPr id="619530" name="Rectangle 10"/>
          <p:cNvSpPr>
            <a:spLocks noChangeArrowheads="1"/>
          </p:cNvSpPr>
          <p:nvPr/>
        </p:nvSpPr>
        <p:spPr bwMode="auto">
          <a:xfrm>
            <a:off x="0" y="33575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19531" name="Object 11"/>
          <p:cNvGraphicFramePr>
            <a:graphicFrameLocks noChangeAspect="1"/>
          </p:cNvGraphicFramePr>
          <p:nvPr/>
        </p:nvGraphicFramePr>
        <p:xfrm>
          <a:off x="1439863" y="2744788"/>
          <a:ext cx="261937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93800" imgH="203200" progId="Equation.DSMT4">
                  <p:embed/>
                </p:oleObj>
              </mc:Choice>
              <mc:Fallback>
                <p:oleObj name="Equation" r:id="rId6" imgW="1193800" imgH="203200" progId="Equation.DSMT4">
                  <p:embed/>
                  <p:pic>
                    <p:nvPicPr>
                      <p:cNvPr id="619531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9863" y="2744788"/>
                        <a:ext cx="2619375" cy="446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9533" name="Rectangle 13"/>
          <p:cNvSpPr>
            <a:spLocks noChangeArrowheads="1"/>
          </p:cNvSpPr>
          <p:nvPr/>
        </p:nvSpPr>
        <p:spPr bwMode="auto">
          <a:xfrm>
            <a:off x="0" y="3213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19537" name="Rectangle 17"/>
          <p:cNvSpPr>
            <a:spLocks noChangeArrowheads="1"/>
          </p:cNvSpPr>
          <p:nvPr/>
        </p:nvSpPr>
        <p:spPr bwMode="auto">
          <a:xfrm>
            <a:off x="4824413" y="5084763"/>
            <a:ext cx="2700337" cy="457200"/>
          </a:xfrm>
          <a:prstGeom prst="rect">
            <a:avLst/>
          </a:prstGeom>
          <a:solidFill>
            <a:srgbClr val="66FFFF"/>
          </a:solidFill>
          <a:ln w="19050" algn="ctr">
            <a:solidFill>
              <a:srgbClr val="FF33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>
              <a:spcBef>
                <a:spcPct val="0"/>
              </a:spcBef>
            </a:pPr>
            <a:r>
              <a:rPr lang="en-US" altLang="zh-CN"/>
              <a:t>(a) </a:t>
            </a:r>
            <a:r>
              <a:rPr lang="zh-CN" altLang="en-US"/>
              <a:t>理想模型电路 </a:t>
            </a:r>
          </a:p>
        </p:txBody>
      </p:sp>
      <p:sp>
        <p:nvSpPr>
          <p:cNvPr id="619539" name="Rectangle 19"/>
          <p:cNvSpPr>
            <a:spLocks noChangeArrowheads="1"/>
          </p:cNvSpPr>
          <p:nvPr/>
        </p:nvSpPr>
        <p:spPr bwMode="auto">
          <a:xfrm>
            <a:off x="1111250" y="5162550"/>
            <a:ext cx="2393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/>
              <a:t>简单二极管电路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fld id="{559D47B7-9E04-4A28-89BA-455803061059}" type="slidenum">
              <a:rPr lang="zh-CN" altLang="en-US"/>
              <a:t>32</a:t>
            </a:fld>
            <a:endParaRPr lang="en-US" altLang="zh-CN"/>
          </a:p>
        </p:txBody>
      </p:sp>
      <p:sp>
        <p:nvSpPr>
          <p:cNvPr id="72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</a:t>
            </a:r>
            <a:r>
              <a:rPr lang="zh-CN" altLang="en-US"/>
              <a:t>简化模型分析法</a:t>
            </a:r>
          </a:p>
        </p:txBody>
      </p:sp>
      <p:sp>
        <p:nvSpPr>
          <p:cNvPr id="7249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724997" name="Object 5"/>
          <p:cNvGraphicFramePr>
            <a:graphicFrameLocks noChangeAspect="1"/>
          </p:cNvGraphicFramePr>
          <p:nvPr/>
        </p:nvGraphicFramePr>
        <p:xfrm>
          <a:off x="900113" y="2781300"/>
          <a:ext cx="2881312" cy="202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142490" imgH="1506220" progId="Visio.Drawing.11">
                  <p:embed/>
                </p:oleObj>
              </mc:Choice>
              <mc:Fallback>
                <p:oleObj name="Visio" r:id="rId2" imgW="2142490" imgH="1506220" progId="Visio.Drawing.11">
                  <p:embed/>
                  <p:pic>
                    <p:nvPicPr>
                      <p:cNvPr id="72499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781300"/>
                        <a:ext cx="2881312" cy="2022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5002" name="Rectangle 10"/>
          <p:cNvSpPr>
            <a:spLocks noChangeArrowheads="1"/>
          </p:cNvSpPr>
          <p:nvPr/>
        </p:nvSpPr>
        <p:spPr bwMode="auto">
          <a:xfrm>
            <a:off x="0" y="33575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725004" name="Rectangle 12"/>
          <p:cNvSpPr>
            <a:spLocks noChangeArrowheads="1"/>
          </p:cNvSpPr>
          <p:nvPr/>
        </p:nvSpPr>
        <p:spPr bwMode="auto">
          <a:xfrm>
            <a:off x="358775" y="1166813"/>
            <a:ext cx="7727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</a:t>
            </a:r>
            <a:r>
              <a:rPr lang="zh-CN" altLang="en-US">
                <a:solidFill>
                  <a:srgbClr val="FF0000"/>
                </a:solidFill>
              </a:rPr>
              <a:t>恒压降模型</a:t>
            </a:r>
            <a:r>
              <a:rPr lang="zh-CN" altLang="en-US"/>
              <a:t>时，用恒压降模型等效电路代替二极管 </a:t>
            </a:r>
          </a:p>
        </p:txBody>
      </p:sp>
      <p:sp>
        <p:nvSpPr>
          <p:cNvPr id="725005" name="Rectangle 13"/>
          <p:cNvSpPr>
            <a:spLocks noChangeArrowheads="1"/>
          </p:cNvSpPr>
          <p:nvPr/>
        </p:nvSpPr>
        <p:spPr bwMode="auto">
          <a:xfrm>
            <a:off x="0" y="3213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725006" name="Object 14"/>
          <p:cNvGraphicFramePr>
            <a:graphicFrameLocks noChangeAspect="1"/>
          </p:cNvGraphicFramePr>
          <p:nvPr/>
        </p:nvGraphicFramePr>
        <p:xfrm>
          <a:off x="1476375" y="1844675"/>
          <a:ext cx="3602038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38300" imgH="381000" progId="Equation.DSMT4">
                  <p:embed/>
                </p:oleObj>
              </mc:Choice>
              <mc:Fallback>
                <p:oleObj name="Equation" r:id="rId4" imgW="1638300" imgH="381000" progId="Equation.DSMT4">
                  <p:embed/>
                  <p:pic>
                    <p:nvPicPr>
                      <p:cNvPr id="725006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1844675"/>
                        <a:ext cx="3602038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5008" name="Object 16"/>
          <p:cNvGraphicFramePr>
            <a:graphicFrameLocks noChangeAspect="1"/>
          </p:cNvGraphicFramePr>
          <p:nvPr/>
        </p:nvGraphicFramePr>
        <p:xfrm>
          <a:off x="4643438" y="2781300"/>
          <a:ext cx="3100387" cy="217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142490" imgH="1506220" progId="Visio.Drawing.11">
                  <p:embed/>
                </p:oleObj>
              </mc:Choice>
              <mc:Fallback>
                <p:oleObj name="Visio" r:id="rId6" imgW="2142490" imgH="1506220" progId="Visio.Drawing.11">
                  <p:embed/>
                  <p:pic>
                    <p:nvPicPr>
                      <p:cNvPr id="725008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2781300"/>
                        <a:ext cx="3100387" cy="2178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5010" name="Rectangle 18"/>
          <p:cNvSpPr>
            <a:spLocks noChangeArrowheads="1"/>
          </p:cNvSpPr>
          <p:nvPr/>
        </p:nvSpPr>
        <p:spPr bwMode="auto">
          <a:xfrm>
            <a:off x="4608513" y="4868863"/>
            <a:ext cx="3203575" cy="457200"/>
          </a:xfrm>
          <a:prstGeom prst="rect">
            <a:avLst/>
          </a:prstGeom>
          <a:solidFill>
            <a:srgbClr val="66FFFF"/>
          </a:solidFill>
          <a:ln w="19050" algn="ctr">
            <a:solidFill>
              <a:srgbClr val="FF33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>
              <a:spcBef>
                <a:spcPct val="0"/>
              </a:spcBef>
            </a:pPr>
            <a:r>
              <a:rPr lang="zh-CN" altLang="en-US"/>
              <a:t>（</a:t>
            </a:r>
            <a:r>
              <a:rPr lang="en-US" altLang="zh-CN"/>
              <a:t>b</a:t>
            </a:r>
            <a:r>
              <a:rPr lang="zh-CN" altLang="en-US"/>
              <a:t>）恒压降模型电路 </a:t>
            </a:r>
          </a:p>
        </p:txBody>
      </p:sp>
      <p:sp>
        <p:nvSpPr>
          <p:cNvPr id="725011" name="Rectangle 19"/>
          <p:cNvSpPr>
            <a:spLocks noChangeArrowheads="1"/>
          </p:cNvSpPr>
          <p:nvPr/>
        </p:nvSpPr>
        <p:spPr bwMode="auto">
          <a:xfrm>
            <a:off x="966788" y="4911725"/>
            <a:ext cx="2393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/>
              <a:t>简单二极管电路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fld id="{3220C7E9-9AE8-401E-BBDF-3277431CC197}" type="slidenum">
              <a:rPr lang="zh-CN" altLang="en-US"/>
              <a:t>33</a:t>
            </a:fld>
            <a:endParaRPr lang="en-US" altLang="zh-CN"/>
          </a:p>
        </p:txBody>
      </p:sp>
      <p:sp>
        <p:nvSpPr>
          <p:cNvPr id="6205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58775" y="1089025"/>
            <a:ext cx="7669213" cy="53975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z="2400"/>
              <a:t>（</a:t>
            </a:r>
            <a:r>
              <a:rPr lang="en-US" altLang="zh-CN" sz="2400"/>
              <a:t>3</a:t>
            </a:r>
            <a:r>
              <a:rPr lang="zh-CN" altLang="en-US" sz="2400"/>
              <a:t>）</a:t>
            </a:r>
            <a:r>
              <a:rPr lang="zh-CN" altLang="en-US" sz="2400">
                <a:solidFill>
                  <a:srgbClr val="FF0000"/>
                </a:solidFill>
              </a:rPr>
              <a:t>折线模型</a:t>
            </a:r>
            <a:r>
              <a:rPr lang="zh-CN" altLang="en-US" sz="2400"/>
              <a:t>，用折线模型等效电路代替二极管 </a:t>
            </a:r>
          </a:p>
        </p:txBody>
      </p:sp>
      <p:sp>
        <p:nvSpPr>
          <p:cNvPr id="620547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20554" name="Rectangle 10"/>
          <p:cNvSpPr>
            <a:spLocks noChangeArrowheads="1"/>
          </p:cNvSpPr>
          <p:nvPr/>
        </p:nvSpPr>
        <p:spPr bwMode="auto">
          <a:xfrm>
            <a:off x="4535488" y="4616450"/>
            <a:ext cx="3022600" cy="457200"/>
          </a:xfrm>
          <a:prstGeom prst="rect">
            <a:avLst/>
          </a:prstGeom>
          <a:solidFill>
            <a:srgbClr val="66FFFF"/>
          </a:solidFill>
          <a:ln w="19050" algn="ctr">
            <a:solidFill>
              <a:srgbClr val="FF33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>
              <a:spcBef>
                <a:spcPct val="0"/>
              </a:spcBef>
            </a:pPr>
            <a:r>
              <a:rPr lang="zh-CN" altLang="en-US"/>
              <a:t>（</a:t>
            </a:r>
            <a:r>
              <a:rPr lang="en-US" altLang="zh-CN"/>
              <a:t>c</a:t>
            </a:r>
            <a:r>
              <a:rPr lang="zh-CN" altLang="en-US"/>
              <a:t>） 折线模型电路 </a:t>
            </a:r>
          </a:p>
        </p:txBody>
      </p:sp>
      <p:sp>
        <p:nvSpPr>
          <p:cNvPr id="620555" name="Rectangle 11"/>
          <p:cNvSpPr>
            <a:spLocks noChangeArrowheads="1"/>
          </p:cNvSpPr>
          <p:nvPr/>
        </p:nvSpPr>
        <p:spPr bwMode="auto">
          <a:xfrm>
            <a:off x="1069975" y="4616450"/>
            <a:ext cx="2393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/>
              <a:t>简单二极管电路 </a:t>
            </a:r>
          </a:p>
        </p:txBody>
      </p:sp>
      <p:graphicFrame>
        <p:nvGraphicFramePr>
          <p:cNvPr id="620557" name="Object 13"/>
          <p:cNvGraphicFramePr>
            <a:graphicFrameLocks noChangeAspect="1"/>
          </p:cNvGraphicFramePr>
          <p:nvPr/>
        </p:nvGraphicFramePr>
        <p:xfrm>
          <a:off x="4572000" y="2349500"/>
          <a:ext cx="3279775" cy="230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142490" imgH="1506220" progId="Visio.Drawing.11">
                  <p:embed/>
                </p:oleObj>
              </mc:Choice>
              <mc:Fallback>
                <p:oleObj name="Visio" r:id="rId2" imgW="2142490" imgH="1506220" progId="Visio.Drawing.11">
                  <p:embed/>
                  <p:pic>
                    <p:nvPicPr>
                      <p:cNvPr id="620557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2349500"/>
                        <a:ext cx="3279775" cy="2303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0559" name="Object 15"/>
          <p:cNvGraphicFramePr>
            <a:graphicFrameLocks noChangeAspect="1"/>
          </p:cNvGraphicFramePr>
          <p:nvPr/>
        </p:nvGraphicFramePr>
        <p:xfrm>
          <a:off x="1619250" y="1592263"/>
          <a:ext cx="4056063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841500" imgH="393700" progId="Equation.DSMT4">
                  <p:embed/>
                </p:oleObj>
              </mc:Choice>
              <mc:Fallback>
                <p:oleObj name="Equation" r:id="rId4" imgW="1841500" imgH="393700" progId="Equation.DSMT4">
                  <p:embed/>
                  <p:pic>
                    <p:nvPicPr>
                      <p:cNvPr id="620559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1592263"/>
                        <a:ext cx="4056063" cy="866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0560" name="Object 16"/>
          <p:cNvGraphicFramePr>
            <a:graphicFrameLocks noChangeAspect="1"/>
          </p:cNvGraphicFramePr>
          <p:nvPr/>
        </p:nvGraphicFramePr>
        <p:xfrm>
          <a:off x="863600" y="2565400"/>
          <a:ext cx="2881313" cy="202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142490" imgH="1506220" progId="Visio.Drawing.11">
                  <p:embed/>
                </p:oleObj>
              </mc:Choice>
              <mc:Fallback>
                <p:oleObj name="Visio" r:id="rId6" imgW="2142490" imgH="1506220" progId="Visio.Drawing.11">
                  <p:embed/>
                  <p:pic>
                    <p:nvPicPr>
                      <p:cNvPr id="62056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600" y="2565400"/>
                        <a:ext cx="2881313" cy="2022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0561" name="Rectangle 17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/>
              <a:t>3.</a:t>
            </a:r>
            <a:r>
              <a:rPr lang="zh-CN" altLang="en-US"/>
              <a:t>简化模型分析法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CDC51-7D4E-4530-BCC9-E24C29D29531}" type="slidenum">
              <a:rPr lang="zh-CN" altLang="en-US" smtClean="0"/>
              <a:t>34</a:t>
            </a:fld>
            <a:endParaRPr lang="en-US" altLang="zh-CN"/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4622800" y="2954513"/>
            <a:ext cx="2349847" cy="528610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l"/>
            <a:r>
              <a:rPr lang="en-US" altLang="zh-CN" sz="2600" i="1">
                <a:solidFill>
                  <a:srgbClr val="000000"/>
                </a:solidFill>
                <a:latin typeface="+mj-lt"/>
                <a:ea typeface="+mn-ea"/>
                <a:sym typeface="微软雅黑" panose="020B0503020204020204" pitchFamily="34" charset="-122"/>
              </a:rPr>
              <a:t>U</a:t>
            </a:r>
            <a:r>
              <a:rPr lang="en-US" altLang="zh-CN" sz="2600" baseline="-25000">
                <a:solidFill>
                  <a:srgbClr val="000000"/>
                </a:solidFill>
                <a:latin typeface="+mj-lt"/>
                <a:ea typeface="+mn-ea"/>
                <a:sym typeface="微软雅黑" panose="020B0503020204020204" pitchFamily="34" charset="-122"/>
              </a:rPr>
              <a:t>D</a:t>
            </a:r>
            <a:r>
              <a:rPr lang="en-US" altLang="zh-CN" sz="2600">
                <a:solidFill>
                  <a:srgbClr val="000000"/>
                </a:solidFill>
                <a:latin typeface="+mj-lt"/>
                <a:ea typeface="+mn-ea"/>
                <a:sym typeface="微软雅黑" panose="020B0503020204020204" pitchFamily="34" charset="-122"/>
              </a:rPr>
              <a:t>=</a:t>
            </a:r>
            <a:r>
              <a:rPr lang="zh-CN" altLang="en-US" sz="2600">
                <a:solidFill>
                  <a:srgbClr val="639EF4"/>
                </a:solidFill>
                <a:latin typeface="+mj-lt"/>
                <a:ea typeface="+mn-ea"/>
                <a:sym typeface="微软雅黑" panose="020B0503020204020204" pitchFamily="34" charset="-122"/>
              </a:rPr>
              <a:t> </a:t>
            </a:r>
            <a:r>
              <a:rPr lang="en-US" altLang="zh-CN" sz="2600">
                <a:solidFill>
                  <a:srgbClr val="639EF4"/>
                </a:solidFill>
                <a:latin typeface="+mj-lt"/>
                <a:ea typeface="+mn-ea"/>
                <a:sym typeface="微软雅黑" panose="020B0503020204020204" pitchFamily="34" charset="-122"/>
              </a:rPr>
              <a:t>[</a:t>
            </a:r>
            <a:r>
              <a:rPr lang="zh-CN" altLang="en-US" sz="2600">
                <a:solidFill>
                  <a:srgbClr val="639EF4"/>
                </a:solidFill>
                <a:latin typeface="+mj-lt"/>
                <a:ea typeface="+mn-ea"/>
                <a:sym typeface="微软雅黑" panose="020B0503020204020204" pitchFamily="34" charset="-122"/>
              </a:rPr>
              <a:t>填空</a:t>
            </a:r>
            <a:r>
              <a:rPr lang="en-US" altLang="zh-CN" sz="2600">
                <a:solidFill>
                  <a:srgbClr val="639EF4"/>
                </a:solidFill>
                <a:latin typeface="+mj-lt"/>
                <a:ea typeface="+mn-ea"/>
                <a:sym typeface="微软雅黑" panose="020B0503020204020204" pitchFamily="34" charset="-122"/>
              </a:rPr>
              <a:t>1]</a:t>
            </a:r>
            <a:r>
              <a:rPr lang="en-US" altLang="zh-CN" sz="2600">
                <a:solidFill>
                  <a:srgbClr val="000000"/>
                </a:solidFill>
                <a:latin typeface="+mj-lt"/>
                <a:ea typeface="+mn-ea"/>
                <a:sym typeface="微软雅黑" panose="020B0503020204020204" pitchFamily="34" charset="-122"/>
              </a:rPr>
              <a:t> V</a:t>
            </a:r>
            <a:endParaRPr lang="zh-CN" altLang="en-US" sz="2600">
              <a:solidFill>
                <a:srgbClr val="000000"/>
              </a:solidFill>
              <a:latin typeface="+mj-lt"/>
              <a:ea typeface="+mn-ea"/>
              <a:sym typeface="微软雅黑" panose="020B0503020204020204" pitchFamily="34" charset="-122"/>
            </a:endParaRPr>
          </a:p>
        </p:txBody>
      </p:sp>
      <p:sp>
        <p:nvSpPr>
          <p:cNvPr id="6" name="圆角矩形 5"/>
          <p:cNvSpPr/>
          <p:nvPr>
            <p:custDataLst>
              <p:tags r:id="rId3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作答</a:t>
            </a:r>
          </a:p>
        </p:txBody>
      </p:sp>
      <p:sp>
        <p:nvSpPr>
          <p:cNvPr id="12" name="矩形 11"/>
          <p:cNvSpPr/>
          <p:nvPr>
            <p:custDataLst>
              <p:tags r:id="rId4"/>
            </p:custDataLst>
          </p:nvPr>
        </p:nvSpPr>
        <p:spPr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l"/>
            <a:r>
              <a:rPr lang="zh-CN" altLang="en-US" sz="1200">
                <a:solidFill>
                  <a:srgbClr val="F84F4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正常使用填空题需</a:t>
            </a:r>
            <a:r>
              <a:rPr lang="en-US" altLang="zh-CN" sz="1200">
                <a:solidFill>
                  <a:srgbClr val="F84F4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以上版本雨课堂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4017138" y="1766888"/>
            <a:ext cx="5211824" cy="104457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黑体" panose="02010609060101010101" pitchFamily="49" charset="-122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黑体" panose="02010609060101010101" pitchFamily="49" charset="-122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黑体" panose="02010609060101010101" pitchFamily="49" charset="-122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黑体" panose="02010609060101010101" pitchFamily="49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黑体" panose="02010609060101010101" pitchFamily="49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zh-CN" altLang="en-US" sz="2400" kern="0">
                <a:solidFill>
                  <a:srgbClr val="FF0000"/>
                </a:solidFill>
              </a:rPr>
              <a:t>解</a:t>
            </a:r>
            <a:r>
              <a:rPr lang="zh-CN" altLang="en-US" sz="2400" kern="0"/>
              <a:t>：</a:t>
            </a:r>
            <a:r>
              <a:rPr lang="en-US" altLang="zh-CN" sz="2400" b="1" kern="0"/>
              <a:t>(1) </a:t>
            </a:r>
            <a:r>
              <a:rPr lang="zh-CN" altLang="en-US" sz="2400" b="1" kern="0"/>
              <a:t>断开</a:t>
            </a:r>
            <a:r>
              <a:rPr lang="en-US" altLang="zh-CN" sz="2400" b="1" kern="0"/>
              <a:t>VD</a:t>
            </a:r>
            <a:r>
              <a:rPr lang="zh-CN" altLang="en-US" sz="2400" b="1" kern="0"/>
              <a:t>，如图</a:t>
            </a:r>
            <a:r>
              <a:rPr lang="en-US" altLang="zh-CN" sz="2400" b="1" kern="0"/>
              <a:t>(b)</a:t>
            </a:r>
            <a:r>
              <a:rPr lang="zh-CN" altLang="en-US" sz="2400" b="1" kern="0"/>
              <a:t>，求</a:t>
            </a:r>
            <a:r>
              <a:rPr lang="en-US" altLang="zh-CN" sz="2400" b="1" i="1" kern="0"/>
              <a:t>U</a:t>
            </a:r>
            <a:r>
              <a:rPr lang="en-US" altLang="zh-CN" sz="2400" b="1" kern="0" baseline="-25000"/>
              <a:t>D</a:t>
            </a:r>
            <a:r>
              <a:rPr lang="zh-CN" altLang="en-US" sz="2400" b="1" kern="0"/>
              <a:t>。</a:t>
            </a:r>
          </a:p>
        </p:txBody>
      </p:sp>
      <p:sp>
        <p:nvSpPr>
          <p:cNvPr id="15" name="Rectangle 9"/>
          <p:cNvSpPr>
            <a:spLocks noChangeArrowheads="1"/>
          </p:cNvSpPr>
          <p:nvPr/>
        </p:nvSpPr>
        <p:spPr bwMode="auto">
          <a:xfrm>
            <a:off x="3971925" y="5457825"/>
            <a:ext cx="20955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 sz="800">
                <a:ea typeface="宋体" panose="02010600030101010101" pitchFamily="2" charset="-122"/>
              </a:rPr>
              <a:t> 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6" name="Rectangle 18"/>
          <p:cNvSpPr>
            <a:spLocks noChangeArrowheads="1"/>
          </p:cNvSpPr>
          <p:nvPr/>
        </p:nvSpPr>
        <p:spPr bwMode="auto">
          <a:xfrm>
            <a:off x="323850" y="1016000"/>
            <a:ext cx="78851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zh-CN" dirty="0"/>
              <a:t>【</a:t>
            </a:r>
            <a:r>
              <a:rPr lang="zh-CN" altLang="en-US" dirty="0"/>
              <a:t>例</a:t>
            </a:r>
            <a:r>
              <a:rPr lang="en-US" altLang="zh-CN" dirty="0"/>
              <a:t>】</a:t>
            </a:r>
            <a:r>
              <a:rPr lang="zh-CN" altLang="en-US" dirty="0"/>
              <a:t>电路如图</a:t>
            </a:r>
            <a:r>
              <a:rPr lang="en-US" altLang="zh-CN" dirty="0"/>
              <a:t>(a)</a:t>
            </a:r>
            <a:r>
              <a:rPr lang="zh-CN" altLang="en-US" dirty="0"/>
              <a:t>所示。试分别用理想模型和恒压降模型求输出电压</a:t>
            </a:r>
            <a:r>
              <a:rPr lang="en-US" altLang="zh-CN" b="1" i="1" dirty="0" err="1"/>
              <a:t>U</a:t>
            </a:r>
            <a:r>
              <a:rPr lang="en-US" altLang="zh-CN" b="1" baseline="-25000" dirty="0" err="1"/>
              <a:t>o</a:t>
            </a:r>
            <a:r>
              <a:rPr lang="zh-CN" altLang="en-US" dirty="0"/>
              <a:t>。</a:t>
            </a:r>
          </a:p>
        </p:txBody>
      </p:sp>
      <p:graphicFrame>
        <p:nvGraphicFramePr>
          <p:cNvPr id="17" name="Object 25"/>
          <p:cNvGraphicFramePr>
            <a:graphicFrameLocks noChangeAspect="1"/>
          </p:cNvGraphicFramePr>
          <p:nvPr/>
        </p:nvGraphicFramePr>
        <p:xfrm>
          <a:off x="539750" y="1773238"/>
          <a:ext cx="3590925" cy="231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4" imgW="2124710" imgH="1371600" progId="Visio.Drawing.11">
                  <p:embed/>
                </p:oleObj>
              </mc:Choice>
              <mc:Fallback>
                <p:oleObj name="Visio" r:id="rId14" imgW="2124710" imgH="1371600" progId="Visio.Drawing.11">
                  <p:embed/>
                  <p:pic>
                    <p:nvPicPr>
                      <p:cNvPr id="1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773238"/>
                        <a:ext cx="3590925" cy="231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26"/>
          <p:cNvGraphicFramePr>
            <a:graphicFrameLocks noChangeAspect="1"/>
          </p:cNvGraphicFramePr>
          <p:nvPr/>
        </p:nvGraphicFramePr>
        <p:xfrm>
          <a:off x="539750" y="4070350"/>
          <a:ext cx="3394075" cy="231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6" imgW="2007870" imgH="1371600" progId="Visio.Drawing.11">
                  <p:embed/>
                </p:oleObj>
              </mc:Choice>
              <mc:Fallback>
                <p:oleObj name="Visio" r:id="rId16" imgW="2007870" imgH="1371600" progId="Visio.Drawing.11">
                  <p:embed/>
                  <p:pic>
                    <p:nvPicPr>
                      <p:cNvPr id="18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4070350"/>
                        <a:ext cx="3394075" cy="231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 Box 31"/>
          <p:cNvSpPr txBox="1">
            <a:spLocks noChangeArrowheads="1"/>
          </p:cNvSpPr>
          <p:nvPr/>
        </p:nvSpPr>
        <p:spPr bwMode="auto">
          <a:xfrm>
            <a:off x="4622800" y="2276563"/>
            <a:ext cx="43942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zh-CN" altLang="en-US" sz="2000">
                <a:solidFill>
                  <a:srgbClr val="FF0000"/>
                </a:solidFill>
              </a:rPr>
              <a:t>注意：</a:t>
            </a:r>
            <a:r>
              <a:rPr lang="en-US" altLang="zh-CN" sz="2000" b="1" i="1">
                <a:solidFill>
                  <a:srgbClr val="FF0000"/>
                </a:solidFill>
              </a:rPr>
              <a:t>U</a:t>
            </a:r>
            <a:r>
              <a:rPr lang="en-US" altLang="zh-CN" sz="2000" b="1" baseline="-25000">
                <a:solidFill>
                  <a:srgbClr val="FF0000"/>
                </a:solidFill>
              </a:rPr>
              <a:t>D</a:t>
            </a:r>
            <a:r>
              <a:rPr lang="zh-CN" altLang="en-US" sz="2000">
                <a:solidFill>
                  <a:srgbClr val="FF0000"/>
                </a:solidFill>
              </a:rPr>
              <a:t>的参考方向应与二极管的方向相一致</a:t>
            </a:r>
          </a:p>
        </p:txBody>
      </p:sp>
      <p:sp>
        <p:nvSpPr>
          <p:cNvPr id="22" name="Text Box 8"/>
          <p:cNvSpPr txBox="1">
            <a:spLocks noChangeArrowheads="1"/>
          </p:cNvSpPr>
          <p:nvPr/>
        </p:nvSpPr>
        <p:spPr bwMode="auto">
          <a:xfrm>
            <a:off x="4622800" y="3444240"/>
            <a:ext cx="1851789" cy="493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342900" indent="-342900" algn="l" eaLnBrk="0" hangingPunct="0">
              <a:lnSpc>
                <a:spcPct val="120000"/>
              </a:lnSpc>
              <a:spcBef>
                <a:spcPct val="20000"/>
              </a:spcBef>
            </a:pPr>
            <a:r>
              <a:rPr lang="en-US" altLang="zh-CN" b="1" kern="0">
                <a:latin typeface="+mn-lt"/>
              </a:rPr>
              <a:t>(2) </a:t>
            </a:r>
            <a:r>
              <a:rPr lang="zh-CN" altLang="en-US" b="1" kern="0">
                <a:latin typeface="+mn-lt"/>
              </a:rPr>
              <a:t>理想模型</a:t>
            </a:r>
          </a:p>
        </p:txBody>
      </p:sp>
      <p:sp>
        <p:nvSpPr>
          <p:cNvPr id="26" name="文本框 25"/>
          <p:cNvSpPr txBox="1"/>
          <p:nvPr>
            <p:custDataLst>
              <p:tags r:id="rId5"/>
            </p:custDataLst>
          </p:nvPr>
        </p:nvSpPr>
        <p:spPr>
          <a:xfrm>
            <a:off x="4420700" y="3979854"/>
            <a:ext cx="4404699" cy="449301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lvl="0"/>
            <a:r>
              <a:rPr lang="en-US" altLang="zh-CN" sz="2600" i="1">
                <a:solidFill>
                  <a:srgbClr val="000000"/>
                </a:solidFill>
                <a:latin typeface="+mj-lt"/>
                <a:ea typeface="+mj-ea"/>
              </a:rPr>
              <a:t>U</a:t>
            </a:r>
            <a:r>
              <a:rPr lang="en-US" altLang="zh-CN" sz="2600" baseline="-25000">
                <a:solidFill>
                  <a:srgbClr val="000000"/>
                </a:solidFill>
                <a:latin typeface="+mj-lt"/>
                <a:ea typeface="+mj-ea"/>
              </a:rPr>
              <a:t>D</a:t>
            </a:r>
            <a:r>
              <a:rPr lang="en-US" altLang="zh-CN" sz="2600">
                <a:solidFill>
                  <a:srgbClr val="000000"/>
                </a:solidFill>
                <a:latin typeface="+mj-lt"/>
                <a:ea typeface="+mj-ea"/>
              </a:rPr>
              <a:t>&gt;</a:t>
            </a:r>
            <a:r>
              <a:rPr lang="en-US" altLang="zh-CN" sz="2600">
                <a:solidFill>
                  <a:srgbClr val="639EF4"/>
                </a:solidFill>
                <a:latin typeface="+mj-lt"/>
                <a:ea typeface="+mn-ea"/>
              </a:rPr>
              <a:t> [</a:t>
            </a:r>
            <a:r>
              <a:rPr lang="zh-CN" altLang="en-US" sz="2600">
                <a:solidFill>
                  <a:srgbClr val="639EF4"/>
                </a:solidFill>
                <a:latin typeface="+mj-lt"/>
                <a:ea typeface="+mn-ea"/>
              </a:rPr>
              <a:t>填空</a:t>
            </a:r>
            <a:r>
              <a:rPr lang="en-US" altLang="zh-CN" sz="2600">
                <a:solidFill>
                  <a:srgbClr val="639EF4"/>
                </a:solidFill>
                <a:latin typeface="+mj-lt"/>
                <a:ea typeface="+mn-ea"/>
              </a:rPr>
              <a:t>2] </a:t>
            </a:r>
            <a:r>
              <a:rPr lang="en-US" altLang="zh-CN" sz="2600">
                <a:solidFill>
                  <a:srgbClr val="000000"/>
                </a:solidFill>
                <a:latin typeface="+mj-lt"/>
                <a:ea typeface="+mj-ea"/>
              </a:rPr>
              <a:t>V</a:t>
            </a:r>
            <a:r>
              <a:rPr lang="zh-CN" altLang="en-US" sz="2600">
                <a:solidFill>
                  <a:srgbClr val="000000"/>
                </a:solidFill>
                <a:latin typeface="+mj-lt"/>
                <a:ea typeface="+mj-ea"/>
              </a:rPr>
              <a:t>，∴</a:t>
            </a:r>
            <a:r>
              <a:rPr lang="en-US" altLang="zh-CN" sz="2600">
                <a:solidFill>
                  <a:srgbClr val="000000"/>
                </a:solidFill>
                <a:latin typeface="+mj-lt"/>
                <a:ea typeface="+mj-ea"/>
              </a:rPr>
              <a:t>VD</a:t>
            </a:r>
            <a:r>
              <a:rPr lang="en-US" altLang="zh-CN">
                <a:solidFill>
                  <a:srgbClr val="639EF4"/>
                </a:solidFill>
                <a:latin typeface="Times New Roman" panose="02020603050405020304"/>
                <a:ea typeface="宋体" panose="02010600030101010101" pitchFamily="2" charset="-122"/>
              </a:rPr>
              <a:t>[</a:t>
            </a:r>
            <a:r>
              <a:rPr lang="zh-CN" altLang="en-US">
                <a:solidFill>
                  <a:srgbClr val="639EF4"/>
                </a:solidFill>
                <a:latin typeface="Times New Roman" panose="02020603050405020304"/>
                <a:ea typeface="宋体" panose="02010600030101010101" pitchFamily="2" charset="-122"/>
              </a:rPr>
              <a:t>填空</a:t>
            </a:r>
            <a:r>
              <a:rPr lang="en-US" altLang="zh-CN">
                <a:solidFill>
                  <a:srgbClr val="639EF4"/>
                </a:solidFill>
                <a:latin typeface="Times New Roman" panose="02020603050405020304"/>
                <a:ea typeface="宋体" panose="02010600030101010101" pitchFamily="2" charset="-122"/>
              </a:rPr>
              <a:t>3]</a:t>
            </a:r>
            <a:endParaRPr lang="en-US" altLang="zh-CN" sz="2600">
              <a:solidFill>
                <a:srgbClr val="000000"/>
              </a:solidFill>
              <a:latin typeface="+mj-lt"/>
              <a:ea typeface="+mj-ea"/>
            </a:endParaRPr>
          </a:p>
        </p:txBody>
      </p:sp>
      <p:sp>
        <p:nvSpPr>
          <p:cNvPr id="27" name="文本框 26"/>
          <p:cNvSpPr txBox="1"/>
          <p:nvPr>
            <p:custDataLst>
              <p:tags r:id="rId6"/>
            </p:custDataLst>
          </p:nvPr>
        </p:nvSpPr>
        <p:spPr>
          <a:xfrm>
            <a:off x="4653684" y="4490149"/>
            <a:ext cx="4404699" cy="120550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l"/>
            <a:r>
              <a:rPr lang="zh-CN" altLang="en-US" dirty="0">
                <a:solidFill>
                  <a:srgbClr val="000000"/>
                </a:solidFill>
                <a:latin typeface="+mj-lt"/>
                <a:ea typeface="+mn-ea"/>
              </a:rPr>
              <a:t>用导通时的理想模型</a:t>
            </a:r>
            <a:r>
              <a:rPr lang="en-US" altLang="zh-CN" dirty="0">
                <a:solidFill>
                  <a:srgbClr val="000000"/>
                </a:solidFill>
                <a:latin typeface="+mj-lt"/>
                <a:ea typeface="+mn-ea"/>
              </a:rPr>
              <a:t>(</a:t>
            </a:r>
            <a:r>
              <a:rPr lang="en-US" altLang="zh-CN" dirty="0">
                <a:solidFill>
                  <a:srgbClr val="639EF4"/>
                </a:solidFill>
                <a:latin typeface="Times New Roman" panose="02020603050405020304"/>
                <a:ea typeface="宋体" panose="02010600030101010101" pitchFamily="2" charset="-122"/>
              </a:rPr>
              <a:t>[</a:t>
            </a:r>
            <a:r>
              <a:rPr lang="zh-CN" altLang="en-US" dirty="0">
                <a:solidFill>
                  <a:srgbClr val="639EF4"/>
                </a:solidFill>
                <a:latin typeface="Times New Roman" panose="02020603050405020304"/>
                <a:ea typeface="宋体" panose="02010600030101010101" pitchFamily="2" charset="-122"/>
              </a:rPr>
              <a:t>填空</a:t>
            </a:r>
            <a:r>
              <a:rPr lang="en-US" altLang="zh-CN" dirty="0">
                <a:solidFill>
                  <a:srgbClr val="639EF4"/>
                </a:solidFill>
                <a:latin typeface="Times New Roman" panose="02020603050405020304"/>
                <a:ea typeface="宋体" panose="02010600030101010101" pitchFamily="2" charset="-122"/>
              </a:rPr>
              <a:t>4]</a:t>
            </a:r>
            <a:r>
              <a:rPr lang="en-US" altLang="zh-CN" dirty="0">
                <a:solidFill>
                  <a:srgbClr val="000000"/>
                </a:solidFill>
                <a:latin typeface="+mj-lt"/>
                <a:ea typeface="+mn-ea"/>
              </a:rPr>
              <a:t>)</a:t>
            </a:r>
            <a:r>
              <a:rPr lang="zh-CN" altLang="en-US" dirty="0">
                <a:solidFill>
                  <a:srgbClr val="000000"/>
                </a:solidFill>
                <a:latin typeface="+mj-lt"/>
                <a:ea typeface="+mn-ea"/>
              </a:rPr>
              <a:t>代替二极管，得到图</a:t>
            </a:r>
            <a:r>
              <a:rPr lang="en-US" altLang="zh-CN" dirty="0">
                <a:solidFill>
                  <a:srgbClr val="000000"/>
                </a:solidFill>
                <a:latin typeface="+mj-lt"/>
                <a:ea typeface="+mn-ea"/>
              </a:rPr>
              <a:t>(b)</a:t>
            </a:r>
            <a:r>
              <a:rPr lang="zh-CN" altLang="en-US" dirty="0">
                <a:solidFill>
                  <a:srgbClr val="000000"/>
                </a:solidFill>
                <a:latin typeface="+mj-lt"/>
                <a:ea typeface="+mn-ea"/>
              </a:rPr>
              <a:t>，由此求得，</a:t>
            </a:r>
            <a:r>
              <a:rPr lang="en-US" altLang="zh-CN" i="1" dirty="0">
                <a:solidFill>
                  <a:srgbClr val="000000"/>
                </a:solidFill>
                <a:latin typeface="+mj-lt"/>
                <a:ea typeface="+mn-ea"/>
              </a:rPr>
              <a:t>U</a:t>
            </a:r>
            <a:r>
              <a:rPr lang="en-US" altLang="zh-CN" baseline="-25000" dirty="0">
                <a:solidFill>
                  <a:srgbClr val="000000"/>
                </a:solidFill>
                <a:latin typeface="+mj-lt"/>
                <a:ea typeface="+mn-ea"/>
              </a:rPr>
              <a:t>O</a:t>
            </a:r>
            <a:r>
              <a:rPr lang="en-US" altLang="zh-CN" dirty="0">
                <a:solidFill>
                  <a:srgbClr val="000000"/>
                </a:solidFill>
                <a:latin typeface="+mj-lt"/>
                <a:ea typeface="+mn-ea"/>
              </a:rPr>
              <a:t>= </a:t>
            </a:r>
            <a:r>
              <a:rPr lang="en-US" altLang="zh-CN" dirty="0">
                <a:solidFill>
                  <a:srgbClr val="639EF4"/>
                </a:solidFill>
                <a:latin typeface="+mj-lt"/>
                <a:ea typeface="+mn-ea"/>
              </a:rPr>
              <a:t>[</a:t>
            </a:r>
            <a:r>
              <a:rPr lang="zh-CN" altLang="en-US" dirty="0">
                <a:solidFill>
                  <a:srgbClr val="639EF4"/>
                </a:solidFill>
                <a:latin typeface="+mj-lt"/>
                <a:ea typeface="+mn-ea"/>
              </a:rPr>
              <a:t>填空</a:t>
            </a:r>
            <a:r>
              <a:rPr lang="en-US" altLang="zh-CN" dirty="0">
                <a:solidFill>
                  <a:srgbClr val="639EF4"/>
                </a:solidFill>
                <a:latin typeface="+mj-lt"/>
                <a:ea typeface="+mn-ea"/>
              </a:rPr>
              <a:t>5]</a:t>
            </a:r>
            <a:r>
              <a:rPr lang="en-US" altLang="zh-CN" dirty="0">
                <a:solidFill>
                  <a:srgbClr val="000000"/>
                </a:solidFill>
                <a:latin typeface="+mj-lt"/>
                <a:ea typeface="+mn-ea"/>
              </a:rPr>
              <a:t> V</a:t>
            </a:r>
            <a:endParaRPr lang="zh-CN" altLang="en-US" dirty="0">
              <a:solidFill>
                <a:srgbClr val="000000"/>
              </a:solidFill>
              <a:latin typeface="+mj-lt"/>
              <a:ea typeface="+mn-ea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3131840" y="4545124"/>
            <a:ext cx="0" cy="50405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>
            <p:custDataLst>
              <p:tags r:id="rId7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7" name="TitleBackground"/>
            <p:cNvSpPr/>
            <p:nvPr>
              <p:custDataLst>
                <p:tags r:id="rId9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ColorBlock"/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ypeText"/>
            <p:cNvSpPr txBox="1"/>
            <p:nvPr>
              <p:custDataLst>
                <p:tags r:id="rId11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2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填空题</a:t>
              </a:r>
            </a:p>
          </p:txBody>
        </p:sp>
        <p:sp>
          <p:nvSpPr>
            <p:cNvPr id="10" name="TipText"/>
            <p:cNvSpPr txBox="1"/>
            <p:nvPr>
              <p:custDataLst>
                <p:tags r:id="rId12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en-US" altLang="zh-CN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5</a:t>
              </a:r>
              <a:r>
                <a:rPr lang="zh-CN" altLang="en-US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分</a:t>
              </a:r>
            </a:p>
          </p:txBody>
        </p:sp>
      </p:grpSp>
      <p:pic>
        <p:nvPicPr>
          <p:cNvPr id="4" name="图片 3"/>
          <p:cNvPicPr/>
          <p:nvPr>
            <p:custDataLst>
              <p:tags r:id="rId8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20" grpId="0"/>
      <p:bldP spid="2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fld id="{1502C5E1-C44D-4DF8-BA75-5F310C2F5768}" type="slidenum">
              <a:rPr lang="zh-CN" altLang="en-US"/>
              <a:t>35</a:t>
            </a:fld>
            <a:endParaRPr lang="en-US" altLang="zh-CN"/>
          </a:p>
        </p:txBody>
      </p:sp>
      <p:sp>
        <p:nvSpPr>
          <p:cNvPr id="72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【</a:t>
            </a:r>
            <a:r>
              <a:rPr lang="zh-CN" altLang="en-US" dirty="0"/>
              <a:t>例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sp>
        <p:nvSpPr>
          <p:cNvPr id="728067" name="Rectangle 3"/>
          <p:cNvSpPr>
            <a:spLocks noChangeArrowheads="1"/>
          </p:cNvSpPr>
          <p:nvPr/>
        </p:nvSpPr>
        <p:spPr bwMode="auto">
          <a:xfrm>
            <a:off x="4067175" y="2781300"/>
            <a:ext cx="4735513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dirty="0"/>
              <a:t>用导通时的恒压降模型代替二极管，得到图</a:t>
            </a:r>
            <a:r>
              <a:rPr lang="en-US" altLang="zh-CN" b="1" dirty="0"/>
              <a:t>(d)</a:t>
            </a:r>
            <a:endParaRPr lang="zh-CN" altLang="en-US" b="1" dirty="0"/>
          </a:p>
        </p:txBody>
      </p:sp>
      <p:graphicFrame>
        <p:nvGraphicFramePr>
          <p:cNvPr id="728068" name="Object 4"/>
          <p:cNvGraphicFramePr>
            <a:graphicFrameLocks noChangeAspect="1"/>
          </p:cNvGraphicFramePr>
          <p:nvPr/>
        </p:nvGraphicFramePr>
        <p:xfrm>
          <a:off x="431800" y="1125538"/>
          <a:ext cx="3394075" cy="231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007870" imgH="1371600" progId="Visio.Drawing.11">
                  <p:embed/>
                </p:oleObj>
              </mc:Choice>
              <mc:Fallback>
                <p:oleObj name="Visio" r:id="rId2" imgW="2007870" imgH="1371600" progId="Visio.Drawing.11">
                  <p:embed/>
                  <p:pic>
                    <p:nvPicPr>
                      <p:cNvPr id="72806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0" y="1125538"/>
                        <a:ext cx="3394075" cy="231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8070" name="Text Box 6"/>
          <p:cNvSpPr txBox="1">
            <a:spLocks noChangeArrowheads="1"/>
          </p:cNvSpPr>
          <p:nvPr/>
        </p:nvSpPr>
        <p:spPr bwMode="auto">
          <a:xfrm>
            <a:off x="4103688" y="1089025"/>
            <a:ext cx="2139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/>
              <a:t>(3) </a:t>
            </a:r>
            <a:r>
              <a:rPr lang="zh-CN" altLang="en-US"/>
              <a:t>恒压降模型</a:t>
            </a:r>
          </a:p>
        </p:txBody>
      </p:sp>
      <p:sp>
        <p:nvSpPr>
          <p:cNvPr id="728071" name="Text Box 7"/>
          <p:cNvSpPr txBox="1">
            <a:spLocks noChangeArrowheads="1"/>
          </p:cNvSpPr>
          <p:nvPr/>
        </p:nvSpPr>
        <p:spPr bwMode="auto">
          <a:xfrm>
            <a:off x="4067175" y="1665288"/>
            <a:ext cx="39068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1"/>
              <a:t>U</a:t>
            </a:r>
            <a:r>
              <a:rPr lang="en-US" altLang="zh-CN" b="1" baseline="-25000"/>
              <a:t>D</a:t>
            </a:r>
            <a:r>
              <a:rPr lang="en-US" altLang="zh-CN" b="1"/>
              <a:t>&gt;U</a:t>
            </a:r>
            <a:r>
              <a:rPr lang="en-US" altLang="zh-CN" b="1" baseline="-25000"/>
              <a:t>D(on)</a:t>
            </a:r>
            <a:r>
              <a:rPr lang="en-US" altLang="zh-CN" b="1"/>
              <a:t>(0.7V)</a:t>
            </a:r>
            <a:r>
              <a:rPr lang="zh-CN" altLang="en-US"/>
              <a:t>，∴</a:t>
            </a:r>
            <a:r>
              <a:rPr lang="en-US" altLang="zh-CN" b="1"/>
              <a:t>VD</a:t>
            </a:r>
            <a:r>
              <a:rPr lang="zh-CN" altLang="en-US"/>
              <a:t>导通</a:t>
            </a:r>
            <a:endParaRPr lang="en-US" altLang="zh-CN"/>
          </a:p>
        </p:txBody>
      </p:sp>
      <p:sp>
        <p:nvSpPr>
          <p:cNvPr id="728072" name="Text Box 8"/>
          <p:cNvSpPr txBox="1">
            <a:spLocks noChangeArrowheads="1"/>
          </p:cNvSpPr>
          <p:nvPr/>
        </p:nvSpPr>
        <p:spPr bwMode="auto">
          <a:xfrm>
            <a:off x="4262438" y="4098925"/>
            <a:ext cx="170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由此求得：</a:t>
            </a:r>
          </a:p>
        </p:txBody>
      </p:sp>
      <p:sp>
        <p:nvSpPr>
          <p:cNvPr id="728073" name="Text Box 9"/>
          <p:cNvSpPr txBox="1">
            <a:spLocks noChangeArrowheads="1"/>
          </p:cNvSpPr>
          <p:nvPr/>
        </p:nvSpPr>
        <p:spPr bwMode="auto">
          <a:xfrm>
            <a:off x="5846763" y="4124325"/>
            <a:ext cx="22177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1" i="1"/>
              <a:t>U</a:t>
            </a:r>
            <a:r>
              <a:rPr lang="en-US" altLang="zh-CN" b="1" baseline="-25000"/>
              <a:t>O</a:t>
            </a:r>
            <a:r>
              <a:rPr lang="en-US" altLang="zh-CN" b="1"/>
              <a:t>=0.7+1=1.7V</a:t>
            </a:r>
          </a:p>
        </p:txBody>
      </p:sp>
      <p:sp>
        <p:nvSpPr>
          <p:cNvPr id="728074" name="Text Box 10"/>
          <p:cNvSpPr txBox="1">
            <a:spLocks noChangeArrowheads="1"/>
          </p:cNvSpPr>
          <p:nvPr/>
        </p:nvSpPr>
        <p:spPr bwMode="auto">
          <a:xfrm>
            <a:off x="4067175" y="2312988"/>
            <a:ext cx="4654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/>
              <a:t>(</a:t>
            </a:r>
            <a:r>
              <a:rPr lang="zh-CN" altLang="en-US" dirty="0">
                <a:solidFill>
                  <a:srgbClr val="FF0000"/>
                </a:solidFill>
              </a:rPr>
              <a:t>通常没特别说明时当作硅管处理</a:t>
            </a:r>
            <a:r>
              <a:rPr lang="en-US" altLang="zh-CN" dirty="0"/>
              <a:t>)</a:t>
            </a:r>
          </a:p>
        </p:txBody>
      </p:sp>
      <p:sp>
        <p:nvSpPr>
          <p:cNvPr id="728075" name="Line 11"/>
          <p:cNvSpPr>
            <a:spLocks noChangeShapeType="1"/>
          </p:cNvSpPr>
          <p:nvPr/>
        </p:nvSpPr>
        <p:spPr bwMode="auto">
          <a:xfrm>
            <a:off x="4643438" y="2168525"/>
            <a:ext cx="1620837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28076" name="Object 12"/>
          <p:cNvGraphicFramePr>
            <a:graphicFrameLocks noChangeAspect="1"/>
          </p:cNvGraphicFramePr>
          <p:nvPr/>
        </p:nvGraphicFramePr>
        <p:xfrm>
          <a:off x="422275" y="3573463"/>
          <a:ext cx="3573463" cy="230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115820" imgH="1371600" progId="Visio.Drawing.11">
                  <p:embed/>
                </p:oleObj>
              </mc:Choice>
              <mc:Fallback>
                <p:oleObj name="Visio" r:id="rId4" imgW="2115820" imgH="1371600" progId="Visio.Drawing.11">
                  <p:embed/>
                  <p:pic>
                    <p:nvPicPr>
                      <p:cNvPr id="72807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275" y="3573463"/>
                        <a:ext cx="3573463" cy="2309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8077" name="Text Box 13"/>
          <p:cNvSpPr txBox="1">
            <a:spLocks noChangeArrowheads="1"/>
          </p:cNvSpPr>
          <p:nvPr/>
        </p:nvSpPr>
        <p:spPr bwMode="auto">
          <a:xfrm>
            <a:off x="4140200" y="4689475"/>
            <a:ext cx="468788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zh-CN" altLang="en-US" b="1" dirty="0">
                <a:solidFill>
                  <a:srgbClr val="FF0000"/>
                </a:solidFill>
              </a:rPr>
              <a:t>没特别说明均需采用恒压降模型分析电路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28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28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28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728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728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28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728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28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28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1000"/>
                                        <p:tgtEl>
                                          <p:spTgt spid="728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8067" grpId="0"/>
      <p:bldP spid="728070" grpId="0"/>
      <p:bldP spid="728071" grpId="0"/>
      <p:bldP spid="728072" grpId="0"/>
      <p:bldP spid="728073" grpId="0"/>
      <p:bldP spid="728074" grpId="0"/>
      <p:bldP spid="72807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fld id="{58C461C7-437A-499E-870B-6DAC30BAA1A2}" type="slidenum">
              <a:rPr lang="zh-CN" altLang="en-US"/>
              <a:t>36</a:t>
            </a:fld>
            <a:endParaRPr lang="en-US" altLang="zh-CN"/>
          </a:p>
        </p:txBody>
      </p:sp>
      <p:sp>
        <p:nvSpPr>
          <p:cNvPr id="72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二极管电路分析步骤总结：</a:t>
            </a:r>
            <a:endParaRPr lang="en-US" altLang="zh-CN" b="1" baseline="-25000" dirty="0"/>
          </a:p>
        </p:txBody>
      </p:sp>
      <p:sp>
        <p:nvSpPr>
          <p:cNvPr id="729096" name="Text Box 8"/>
          <p:cNvSpPr txBox="1">
            <a:spLocks noChangeArrowheads="1"/>
          </p:cNvSpPr>
          <p:nvPr/>
        </p:nvSpPr>
        <p:spPr bwMode="auto">
          <a:xfrm>
            <a:off x="546969" y="1232756"/>
            <a:ext cx="856863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zh-CN" dirty="0"/>
              <a:t>1. </a:t>
            </a:r>
            <a:r>
              <a:rPr lang="zh-CN" altLang="en-US" dirty="0"/>
              <a:t>断开二极管，求出二极管原来阳、阴极位置处的电位。</a:t>
            </a:r>
          </a:p>
        </p:txBody>
      </p:sp>
      <p:sp>
        <p:nvSpPr>
          <p:cNvPr id="729098" name="Text Box 10"/>
          <p:cNvSpPr txBox="1">
            <a:spLocks noChangeArrowheads="1"/>
          </p:cNvSpPr>
          <p:nvPr/>
        </p:nvSpPr>
        <p:spPr bwMode="auto">
          <a:xfrm>
            <a:off x="546969" y="1880828"/>
            <a:ext cx="747799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zh-CN" dirty="0"/>
              <a:t>2. </a:t>
            </a:r>
            <a:r>
              <a:rPr lang="zh-CN" altLang="en-US" dirty="0"/>
              <a:t>接回二极管，根据上一步所求电位判断二极管是否处于导通。</a:t>
            </a:r>
          </a:p>
        </p:txBody>
      </p:sp>
      <p:sp>
        <p:nvSpPr>
          <p:cNvPr id="729099" name="Text Box 11"/>
          <p:cNvSpPr txBox="1">
            <a:spLocks noChangeArrowheads="1"/>
          </p:cNvSpPr>
          <p:nvPr/>
        </p:nvSpPr>
        <p:spPr bwMode="auto">
          <a:xfrm>
            <a:off x="557685" y="4083459"/>
            <a:ext cx="82089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zh-CN" dirty="0"/>
              <a:t>4. </a:t>
            </a:r>
            <a:r>
              <a:rPr lang="zh-CN" altLang="en-US" dirty="0"/>
              <a:t>根据电路分析基本方法求解出待求电压或电流。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557685" y="3022176"/>
            <a:ext cx="831692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zh-CN" dirty="0"/>
              <a:t>3. </a:t>
            </a:r>
            <a:r>
              <a:rPr lang="zh-CN" altLang="en-US" dirty="0"/>
              <a:t>根据上一步判断的导通情况，将二极管替换成相应的</a:t>
            </a:r>
            <a:r>
              <a:rPr lang="zh-CN" altLang="en-US" dirty="0">
                <a:solidFill>
                  <a:srgbClr val="FF0000"/>
                </a:solidFill>
              </a:rPr>
              <a:t>电路模型（理想、恒压降模型）</a:t>
            </a:r>
            <a:r>
              <a:rPr lang="zh-CN" altLang="en-US" dirty="0"/>
              <a:t>。 </a:t>
            </a: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566801" y="4700425"/>
            <a:ext cx="820896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zh-CN" dirty="0"/>
              <a:t>5. </a:t>
            </a:r>
            <a:r>
              <a:rPr lang="zh-CN" altLang="en-US" dirty="0"/>
              <a:t>如果求出结论出现逻辑矛盾，那么应重新分析二极管的导通情况，直至矛盾解决。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9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29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29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9096" grpId="0"/>
      <p:bldP spid="729098" grpId="0"/>
      <p:bldP spid="729099" grpId="0"/>
      <p:bldP spid="10" grpId="0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fld id="{4A4A0FF9-7AD3-4F9E-9188-A5DD82B5B27A}" type="slidenum">
              <a:rPr lang="zh-CN" altLang="en-US"/>
              <a:t>37</a:t>
            </a:fld>
            <a:endParaRPr lang="en-US" altLang="zh-CN"/>
          </a:p>
        </p:txBody>
      </p:sp>
      <p:sp>
        <p:nvSpPr>
          <p:cNvPr id="73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【</a:t>
            </a:r>
            <a:r>
              <a:rPr lang="zh-CN" altLang="en-US" dirty="0"/>
              <a:t>例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graphicFrame>
        <p:nvGraphicFramePr>
          <p:cNvPr id="731140" name="Object 4"/>
          <p:cNvGraphicFramePr>
            <a:graphicFrameLocks noChangeAspect="1"/>
          </p:cNvGraphicFramePr>
          <p:nvPr/>
        </p:nvGraphicFramePr>
        <p:xfrm>
          <a:off x="565944" y="1333500"/>
          <a:ext cx="2224088" cy="271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07160" imgH="1711960" progId="Visio.Drawing.11">
                  <p:embed/>
                </p:oleObj>
              </mc:Choice>
              <mc:Fallback>
                <p:oleObj name="Visio" r:id="rId2" imgW="1407160" imgH="1711960" progId="Visio.Drawing.11">
                  <p:embed/>
                  <p:pic>
                    <p:nvPicPr>
                      <p:cNvPr id="73114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944" y="1333500"/>
                        <a:ext cx="2224088" cy="2711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1141" name="Text Box 5"/>
          <p:cNvSpPr txBox="1">
            <a:spLocks noChangeArrowheads="1"/>
          </p:cNvSpPr>
          <p:nvPr/>
        </p:nvSpPr>
        <p:spPr bwMode="auto">
          <a:xfrm>
            <a:off x="2958307" y="1628242"/>
            <a:ext cx="5670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解：未特别说明，所以按恒压降模型处理</a:t>
            </a:r>
          </a:p>
        </p:txBody>
      </p:sp>
      <p:graphicFrame>
        <p:nvGraphicFramePr>
          <p:cNvPr id="731142" name="Object 6"/>
          <p:cNvGraphicFramePr/>
          <p:nvPr/>
        </p:nvGraphicFramePr>
        <p:xfrm>
          <a:off x="457994" y="3997325"/>
          <a:ext cx="2655888" cy="283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577975" imgH="1783715" progId="Visio.Drawing.11">
                  <p:embed/>
                </p:oleObj>
              </mc:Choice>
              <mc:Fallback>
                <p:oleObj name="Visio" r:id="rId4" imgW="1577975" imgH="1783715" progId="Visio.Drawing.11">
                  <p:embed/>
                  <p:pic>
                    <p:nvPicPr>
                      <p:cNvPr id="731142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994" y="3997325"/>
                        <a:ext cx="2655888" cy="2836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1143" name="Text Box 7"/>
          <p:cNvSpPr txBox="1">
            <a:spLocks noChangeArrowheads="1"/>
          </p:cNvSpPr>
          <p:nvPr/>
        </p:nvSpPr>
        <p:spPr bwMode="auto">
          <a:xfrm>
            <a:off x="3023394" y="2241017"/>
            <a:ext cx="2690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由图</a:t>
            </a:r>
            <a:r>
              <a:rPr lang="en-US" altLang="zh-CN" b="1"/>
              <a:t>(b)</a:t>
            </a:r>
            <a:r>
              <a:rPr lang="zh-CN" altLang="en-US"/>
              <a:t>可以得到：</a:t>
            </a:r>
          </a:p>
        </p:txBody>
      </p:sp>
      <p:sp>
        <p:nvSpPr>
          <p:cNvPr id="731144" name="Text Box 8"/>
          <p:cNvSpPr txBox="1">
            <a:spLocks noChangeArrowheads="1"/>
          </p:cNvSpPr>
          <p:nvPr/>
        </p:nvSpPr>
        <p:spPr bwMode="auto">
          <a:xfrm>
            <a:off x="3023394" y="3450692"/>
            <a:ext cx="33353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1" i="1"/>
              <a:t>U</a:t>
            </a:r>
            <a:r>
              <a:rPr lang="en-US" altLang="zh-CN" b="1" baseline="-25000"/>
              <a:t>D2</a:t>
            </a:r>
            <a:r>
              <a:rPr lang="en-US" altLang="zh-CN" b="1"/>
              <a:t>=</a:t>
            </a:r>
            <a:r>
              <a:rPr lang="zh-CN" altLang="en-US" b="1"/>
              <a:t>－</a:t>
            </a:r>
            <a:r>
              <a:rPr lang="en-US" altLang="zh-CN" b="1"/>
              <a:t>1+5=4(V)&gt;0.7(V)</a:t>
            </a:r>
          </a:p>
        </p:txBody>
      </p:sp>
      <p:sp>
        <p:nvSpPr>
          <p:cNvPr id="731145" name="Text Box 9"/>
          <p:cNvSpPr txBox="1">
            <a:spLocks noChangeArrowheads="1"/>
          </p:cNvSpPr>
          <p:nvPr/>
        </p:nvSpPr>
        <p:spPr bwMode="auto">
          <a:xfrm>
            <a:off x="3023394" y="2845854"/>
            <a:ext cx="26844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1" i="1"/>
              <a:t>U</a:t>
            </a:r>
            <a:r>
              <a:rPr lang="en-US" altLang="zh-CN" b="1" baseline="-25000"/>
              <a:t>D1</a:t>
            </a:r>
            <a:r>
              <a:rPr lang="en-US" altLang="zh-CN" b="1"/>
              <a:t>=</a:t>
            </a:r>
            <a:r>
              <a:rPr lang="zh-CN" altLang="en-US" b="1"/>
              <a:t>－</a:t>
            </a:r>
            <a:r>
              <a:rPr lang="en-US" altLang="zh-CN" b="1"/>
              <a:t>1(V)&lt;0.7(V)</a:t>
            </a:r>
          </a:p>
        </p:txBody>
      </p:sp>
      <p:sp>
        <p:nvSpPr>
          <p:cNvPr id="731146" name="Text Box 10"/>
          <p:cNvSpPr txBox="1">
            <a:spLocks noChangeArrowheads="1"/>
          </p:cNvSpPr>
          <p:nvPr/>
        </p:nvSpPr>
        <p:spPr bwMode="auto">
          <a:xfrm>
            <a:off x="3023394" y="4055529"/>
            <a:ext cx="3098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∴</a:t>
            </a:r>
            <a:r>
              <a:rPr lang="en-US" altLang="zh-CN" b="1"/>
              <a:t>VD</a:t>
            </a:r>
            <a:r>
              <a:rPr lang="en-US" altLang="zh-CN" b="1" baseline="-25000"/>
              <a:t>1</a:t>
            </a:r>
            <a:r>
              <a:rPr lang="zh-CN" altLang="en-US"/>
              <a:t>截止，</a:t>
            </a:r>
            <a:r>
              <a:rPr lang="en-US" altLang="zh-CN" b="1"/>
              <a:t>VD</a:t>
            </a:r>
            <a:r>
              <a:rPr lang="en-US" altLang="zh-CN" b="1" baseline="-25000"/>
              <a:t>2</a:t>
            </a:r>
            <a:r>
              <a:rPr lang="zh-CN" altLang="en-US"/>
              <a:t>导通</a:t>
            </a:r>
          </a:p>
        </p:txBody>
      </p:sp>
      <p:sp>
        <p:nvSpPr>
          <p:cNvPr id="731147" name="Text Box 11"/>
          <p:cNvSpPr txBox="1">
            <a:spLocks noChangeArrowheads="1"/>
          </p:cNvSpPr>
          <p:nvPr/>
        </p:nvSpPr>
        <p:spPr bwMode="auto">
          <a:xfrm>
            <a:off x="3023394" y="4660367"/>
            <a:ext cx="1436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得到图</a:t>
            </a:r>
            <a:r>
              <a:rPr lang="en-US" altLang="zh-CN"/>
              <a:t>(c)</a:t>
            </a:r>
          </a:p>
        </p:txBody>
      </p:sp>
      <p:sp>
        <p:nvSpPr>
          <p:cNvPr id="731149" name="Text Box 13"/>
          <p:cNvSpPr txBox="1">
            <a:spLocks noChangeArrowheads="1"/>
          </p:cNvSpPr>
          <p:nvPr/>
        </p:nvSpPr>
        <p:spPr bwMode="auto">
          <a:xfrm>
            <a:off x="2897982" y="5265204"/>
            <a:ext cx="3163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/>
              <a:t>∴</a:t>
            </a:r>
            <a:r>
              <a:rPr lang="en-US" altLang="zh-CN" b="1" i="1"/>
              <a:t>U</a:t>
            </a:r>
            <a:r>
              <a:rPr lang="en-US" altLang="zh-CN" b="1" baseline="-25000"/>
              <a:t>ab</a:t>
            </a:r>
            <a:r>
              <a:rPr lang="en-US" altLang="zh-CN" b="1"/>
              <a:t>=0.7</a:t>
            </a:r>
            <a:r>
              <a:rPr lang="zh-CN" altLang="en-US" b="1"/>
              <a:t>－</a:t>
            </a:r>
            <a:r>
              <a:rPr lang="en-US" altLang="zh-CN" b="1"/>
              <a:t>5= −4.3(V)</a:t>
            </a:r>
          </a:p>
        </p:txBody>
      </p:sp>
      <p:graphicFrame>
        <p:nvGraphicFramePr>
          <p:cNvPr id="731150" name="Object 14"/>
          <p:cNvGraphicFramePr>
            <a:graphicFrameLocks noChangeAspect="1"/>
          </p:cNvGraphicFramePr>
          <p:nvPr/>
        </p:nvGraphicFramePr>
        <p:xfrm>
          <a:off x="6595269" y="3593567"/>
          <a:ext cx="2220913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1407160" imgH="1694180" progId="Visio.Drawing.11">
                  <p:embed/>
                </p:oleObj>
              </mc:Choice>
              <mc:Fallback>
                <p:oleObj name="Visio" r:id="rId6" imgW="1407160" imgH="1694180" progId="Visio.Drawing.11">
                  <p:embed/>
                  <p:pic>
                    <p:nvPicPr>
                      <p:cNvPr id="73115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5269" y="3593567"/>
                        <a:ext cx="2220913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194469" y="1037691"/>
            <a:ext cx="5927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例</a:t>
            </a:r>
            <a:r>
              <a:rPr lang="en-US" altLang="zh-CN" dirty="0"/>
              <a:t>】 </a:t>
            </a:r>
            <a:r>
              <a:rPr lang="zh-CN" altLang="en-US" dirty="0"/>
              <a:t>电路如图</a:t>
            </a:r>
            <a:r>
              <a:rPr lang="en-US" altLang="zh-CN" b="1" dirty="0"/>
              <a:t>(a)</a:t>
            </a:r>
            <a:r>
              <a:rPr lang="zh-CN" altLang="en-US" dirty="0"/>
              <a:t>所示，求输出电压</a:t>
            </a:r>
            <a:r>
              <a:rPr lang="en-US" altLang="zh-CN" b="1" i="1" dirty="0" err="1"/>
              <a:t>U</a:t>
            </a:r>
            <a:r>
              <a:rPr lang="en-US" altLang="zh-CN" b="1" baseline="-25000" dirty="0" err="1"/>
              <a:t>ab</a:t>
            </a:r>
            <a:r>
              <a:rPr lang="zh-CN" altLang="en-US" b="1" dirty="0"/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73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3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3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3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73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73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73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73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73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73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1141" grpId="0"/>
      <p:bldP spid="731143" grpId="0"/>
      <p:bldP spid="731144" grpId="0"/>
      <p:bldP spid="731145" grpId="0"/>
      <p:bldP spid="731146" grpId="0"/>
      <p:bldP spid="731147" grpId="0"/>
      <p:bldP spid="73114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0D0F5-A432-4776-804B-6B3F7334FDEB}" type="slidenum">
              <a:rPr lang="zh-CN" altLang="en-US" smtClean="0"/>
              <a:t>38</a:t>
            </a:fld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890044" y="1627823"/>
            <a:ext cx="6236084" cy="4305300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l"/>
            <a:r>
              <a:rPr lang="zh-CN" altLang="en-US" sz="2000">
                <a:solidFill>
                  <a:srgbClr val="000000"/>
                </a:solidFill>
                <a:latin typeface="+mj-lt"/>
                <a:ea typeface="+mj-ea"/>
                <a:sym typeface="微软雅黑" panose="020B0503020204020204" pitchFamily="34" charset="-122"/>
              </a:rPr>
              <a:t>按照前文分析步骤：</a:t>
            </a:r>
          </a:p>
          <a:p>
            <a:pPr algn="l"/>
            <a:r>
              <a:rPr lang="en-US" altLang="zh-CN" sz="2000">
                <a:solidFill>
                  <a:srgbClr val="000000"/>
                </a:solidFill>
                <a:latin typeface="+mj-lt"/>
                <a:ea typeface="+mj-ea"/>
                <a:sym typeface="微软雅黑" panose="020B0503020204020204" pitchFamily="34" charset="-122"/>
              </a:rPr>
              <a:t>1. </a:t>
            </a:r>
            <a:r>
              <a:rPr lang="zh-CN" altLang="en-US" sz="2000">
                <a:solidFill>
                  <a:srgbClr val="000000"/>
                </a:solidFill>
                <a:latin typeface="+mj-lt"/>
                <a:ea typeface="+mj-ea"/>
                <a:sym typeface="微软雅黑" panose="020B0503020204020204" pitchFamily="34" charset="-122"/>
              </a:rPr>
              <a:t>将两二极管</a:t>
            </a:r>
            <a:r>
              <a:rPr lang="en-US" altLang="zh-CN" sz="2000">
                <a:solidFill>
                  <a:srgbClr val="639EF4"/>
                </a:solidFill>
                <a:latin typeface="+mj-lt"/>
                <a:ea typeface="+mj-ea"/>
                <a:sym typeface="微软雅黑" panose="020B0503020204020204" pitchFamily="34" charset="-122"/>
              </a:rPr>
              <a:t>[</a:t>
            </a:r>
            <a:r>
              <a:rPr lang="zh-CN" altLang="en-US" sz="2000">
                <a:solidFill>
                  <a:srgbClr val="639EF4"/>
                </a:solidFill>
                <a:latin typeface="+mj-lt"/>
                <a:ea typeface="+mj-ea"/>
                <a:sym typeface="微软雅黑" panose="020B0503020204020204" pitchFamily="34" charset="-122"/>
              </a:rPr>
              <a:t>填空</a:t>
            </a:r>
            <a:r>
              <a:rPr lang="en-US" altLang="zh-CN" sz="2000">
                <a:solidFill>
                  <a:srgbClr val="639EF4"/>
                </a:solidFill>
                <a:latin typeface="+mj-lt"/>
                <a:ea typeface="+mj-ea"/>
                <a:sym typeface="微软雅黑" panose="020B0503020204020204" pitchFamily="34" charset="-122"/>
              </a:rPr>
              <a:t>1]</a:t>
            </a:r>
            <a:r>
              <a:rPr lang="zh-CN" altLang="en-US" sz="2000">
                <a:solidFill>
                  <a:srgbClr val="000000"/>
                </a:solidFill>
                <a:latin typeface="+mj-lt"/>
                <a:ea typeface="+mj-ea"/>
                <a:sym typeface="微软雅黑" panose="020B0503020204020204" pitchFamily="34" charset="-122"/>
              </a:rPr>
              <a:t>，选取</a:t>
            </a:r>
            <a:r>
              <a:rPr lang="en-US" altLang="zh-CN" sz="2000">
                <a:solidFill>
                  <a:srgbClr val="000000"/>
                </a:solidFill>
                <a:latin typeface="+mj-lt"/>
                <a:ea typeface="+mj-ea"/>
                <a:sym typeface="微软雅黑" panose="020B0503020204020204" pitchFamily="34" charset="-122"/>
              </a:rPr>
              <a:t>b</a:t>
            </a:r>
            <a:r>
              <a:rPr lang="zh-CN" altLang="en-US" sz="2000">
                <a:solidFill>
                  <a:srgbClr val="000000"/>
                </a:solidFill>
                <a:latin typeface="+mj-lt"/>
                <a:ea typeface="+mj-ea"/>
                <a:sym typeface="微软雅黑" panose="020B0503020204020204" pitchFamily="34" charset="-122"/>
              </a:rPr>
              <a:t>点为</a:t>
            </a:r>
            <a:r>
              <a:rPr lang="en-US" altLang="zh-CN" sz="2000">
                <a:solidFill>
                  <a:srgbClr val="000000"/>
                </a:solidFill>
                <a:latin typeface="+mj-lt"/>
                <a:ea typeface="+mj-ea"/>
                <a:sym typeface="微软雅黑" panose="020B0503020204020204" pitchFamily="34" charset="-122"/>
              </a:rPr>
              <a:t>0</a:t>
            </a:r>
            <a:r>
              <a:rPr lang="zh-CN" altLang="en-US" sz="2000">
                <a:solidFill>
                  <a:srgbClr val="000000"/>
                </a:solidFill>
                <a:latin typeface="+mj-lt"/>
                <a:ea typeface="+mj-ea"/>
                <a:sym typeface="微软雅黑" panose="020B0503020204020204" pitchFamily="34" charset="-122"/>
              </a:rPr>
              <a:t>电位，写出两二极管阳、阴极电位分别是：</a:t>
            </a:r>
            <a:r>
              <a:rPr lang="en-US" altLang="zh-CN" sz="2000">
                <a:solidFill>
                  <a:srgbClr val="000000"/>
                </a:solidFill>
                <a:latin typeface="+mj-lt"/>
                <a:ea typeface="+mj-ea"/>
                <a:sym typeface="微软雅黑" panose="020B0503020204020204" pitchFamily="34" charset="-122"/>
              </a:rPr>
              <a:t>VD1</a:t>
            </a:r>
            <a:r>
              <a:rPr lang="zh-CN" altLang="en-US" sz="2000">
                <a:solidFill>
                  <a:srgbClr val="000000"/>
                </a:solidFill>
                <a:latin typeface="+mj-lt"/>
                <a:ea typeface="+mj-ea"/>
                <a:sym typeface="微软雅黑" panose="020B0503020204020204" pitchFamily="34" charset="-122"/>
              </a:rPr>
              <a:t>：</a:t>
            </a:r>
            <a:r>
              <a:rPr lang="en-US" altLang="zh-CN" sz="2000">
                <a:solidFill>
                  <a:srgbClr val="639EF4"/>
                </a:solidFill>
                <a:latin typeface="+mj-lt"/>
                <a:ea typeface="+mj-ea"/>
                <a:sym typeface="微软雅黑" panose="020B0503020204020204" pitchFamily="34" charset="-122"/>
              </a:rPr>
              <a:t>[</a:t>
            </a:r>
            <a:r>
              <a:rPr lang="zh-CN" altLang="en-US" sz="2000">
                <a:solidFill>
                  <a:srgbClr val="639EF4"/>
                </a:solidFill>
                <a:latin typeface="+mj-lt"/>
                <a:ea typeface="+mj-ea"/>
                <a:sym typeface="微软雅黑" panose="020B0503020204020204" pitchFamily="34" charset="-122"/>
              </a:rPr>
              <a:t>填空</a:t>
            </a:r>
            <a:r>
              <a:rPr lang="en-US" altLang="zh-CN" sz="2000">
                <a:solidFill>
                  <a:srgbClr val="639EF4"/>
                </a:solidFill>
                <a:latin typeface="+mj-lt"/>
                <a:ea typeface="+mj-ea"/>
                <a:sym typeface="微软雅黑" panose="020B0503020204020204" pitchFamily="34" charset="-122"/>
              </a:rPr>
              <a:t>2]</a:t>
            </a:r>
            <a:r>
              <a:rPr lang="en-US" altLang="zh-CN" sz="2000">
                <a:solidFill>
                  <a:srgbClr val="000000"/>
                </a:solidFill>
                <a:latin typeface="+mj-lt"/>
                <a:ea typeface="+mj-ea"/>
                <a:sym typeface="微软雅黑" panose="020B0503020204020204" pitchFamily="34" charset="-122"/>
              </a:rPr>
              <a:t>V</a:t>
            </a:r>
            <a:r>
              <a:rPr lang="zh-CN" altLang="en-US" sz="2000">
                <a:solidFill>
                  <a:srgbClr val="000000"/>
                </a:solidFill>
                <a:latin typeface="+mj-lt"/>
                <a:ea typeface="+mj-ea"/>
                <a:sym typeface="微软雅黑" panose="020B0503020204020204" pitchFamily="34" charset="-122"/>
              </a:rPr>
              <a:t>、</a:t>
            </a:r>
            <a:r>
              <a:rPr lang="en-US" altLang="zh-CN" sz="2000">
                <a:solidFill>
                  <a:srgbClr val="639EF4"/>
                </a:solidFill>
                <a:latin typeface="+mj-lt"/>
                <a:ea typeface="+mj-ea"/>
                <a:sym typeface="微软雅黑" panose="020B0503020204020204" pitchFamily="34" charset="-122"/>
              </a:rPr>
              <a:t>[</a:t>
            </a:r>
            <a:r>
              <a:rPr lang="zh-CN" altLang="en-US" sz="2000">
                <a:solidFill>
                  <a:srgbClr val="639EF4"/>
                </a:solidFill>
                <a:latin typeface="+mj-lt"/>
                <a:ea typeface="+mj-ea"/>
                <a:sym typeface="微软雅黑" panose="020B0503020204020204" pitchFamily="34" charset="-122"/>
              </a:rPr>
              <a:t>填空</a:t>
            </a:r>
            <a:r>
              <a:rPr lang="en-US" altLang="zh-CN" sz="2000">
                <a:solidFill>
                  <a:srgbClr val="639EF4"/>
                </a:solidFill>
                <a:latin typeface="+mj-lt"/>
                <a:ea typeface="+mj-ea"/>
                <a:sym typeface="微软雅黑" panose="020B0503020204020204" pitchFamily="34" charset="-122"/>
              </a:rPr>
              <a:t>3]</a:t>
            </a:r>
            <a:r>
              <a:rPr lang="en-US" altLang="zh-CN" sz="2000">
                <a:solidFill>
                  <a:srgbClr val="000000"/>
                </a:solidFill>
                <a:latin typeface="+mj-lt"/>
                <a:ea typeface="+mj-ea"/>
                <a:sym typeface="微软雅黑" panose="020B0503020204020204" pitchFamily="34" charset="-122"/>
              </a:rPr>
              <a:t>V</a:t>
            </a:r>
            <a:r>
              <a:rPr lang="zh-CN" altLang="en-US" sz="2000">
                <a:solidFill>
                  <a:srgbClr val="000000"/>
                </a:solidFill>
                <a:latin typeface="+mj-lt"/>
                <a:ea typeface="+mj-ea"/>
                <a:sym typeface="微软雅黑" panose="020B0503020204020204" pitchFamily="34" charset="-122"/>
              </a:rPr>
              <a:t>；</a:t>
            </a:r>
            <a:r>
              <a:rPr lang="en-US" altLang="zh-CN" sz="2000">
                <a:solidFill>
                  <a:srgbClr val="000000"/>
                </a:solidFill>
                <a:latin typeface="+mj-lt"/>
                <a:ea typeface="+mj-ea"/>
                <a:sym typeface="微软雅黑" panose="020B0503020204020204" pitchFamily="34" charset="-122"/>
              </a:rPr>
              <a:t>VD2</a:t>
            </a:r>
            <a:r>
              <a:rPr lang="zh-CN" altLang="en-US" sz="2000">
                <a:solidFill>
                  <a:srgbClr val="000000"/>
                </a:solidFill>
                <a:latin typeface="+mj-lt"/>
                <a:ea typeface="+mj-ea"/>
                <a:sym typeface="微软雅黑" panose="020B0503020204020204" pitchFamily="34" charset="-122"/>
              </a:rPr>
              <a:t>：</a:t>
            </a:r>
            <a:r>
              <a:rPr lang="en-US" altLang="zh-CN" sz="2000">
                <a:solidFill>
                  <a:srgbClr val="639EF4"/>
                </a:solidFill>
                <a:latin typeface="+mj-lt"/>
                <a:ea typeface="+mj-ea"/>
                <a:sym typeface="微软雅黑" panose="020B0503020204020204" pitchFamily="34" charset="-122"/>
              </a:rPr>
              <a:t>[</a:t>
            </a:r>
            <a:r>
              <a:rPr lang="zh-CN" altLang="en-US" sz="2000">
                <a:solidFill>
                  <a:srgbClr val="639EF4"/>
                </a:solidFill>
                <a:latin typeface="+mj-lt"/>
                <a:ea typeface="+mj-ea"/>
                <a:sym typeface="微软雅黑" panose="020B0503020204020204" pitchFamily="34" charset="-122"/>
              </a:rPr>
              <a:t>填空</a:t>
            </a:r>
            <a:r>
              <a:rPr lang="en-US" altLang="zh-CN" sz="2000">
                <a:solidFill>
                  <a:srgbClr val="639EF4"/>
                </a:solidFill>
                <a:latin typeface="+mj-lt"/>
                <a:ea typeface="+mj-ea"/>
                <a:sym typeface="微软雅黑" panose="020B0503020204020204" pitchFamily="34" charset="-122"/>
              </a:rPr>
              <a:t>4]</a:t>
            </a:r>
            <a:r>
              <a:rPr lang="en-US" altLang="zh-CN" sz="2000">
                <a:solidFill>
                  <a:srgbClr val="000000"/>
                </a:solidFill>
                <a:latin typeface="+mj-lt"/>
                <a:ea typeface="+mj-ea"/>
                <a:sym typeface="微软雅黑" panose="020B0503020204020204" pitchFamily="34" charset="-122"/>
              </a:rPr>
              <a:t> </a:t>
            </a:r>
            <a:r>
              <a:rPr lang="zh-CN" altLang="en-US" sz="2000">
                <a:solidFill>
                  <a:srgbClr val="000000"/>
                </a:solidFill>
                <a:latin typeface="+mj-lt"/>
                <a:ea typeface="+mj-ea"/>
                <a:sym typeface="微软雅黑" panose="020B0503020204020204" pitchFamily="34" charset="-122"/>
              </a:rPr>
              <a:t>、</a:t>
            </a:r>
            <a:r>
              <a:rPr lang="en-US" altLang="zh-CN" sz="2000">
                <a:solidFill>
                  <a:srgbClr val="639EF4"/>
                </a:solidFill>
                <a:latin typeface="+mj-lt"/>
                <a:ea typeface="+mj-ea"/>
                <a:sym typeface="微软雅黑" panose="020B0503020204020204" pitchFamily="34" charset="-122"/>
              </a:rPr>
              <a:t>[</a:t>
            </a:r>
            <a:r>
              <a:rPr lang="zh-CN" altLang="en-US" sz="2000">
                <a:solidFill>
                  <a:srgbClr val="639EF4"/>
                </a:solidFill>
                <a:latin typeface="+mj-lt"/>
                <a:ea typeface="+mj-ea"/>
                <a:sym typeface="微软雅黑" panose="020B0503020204020204" pitchFamily="34" charset="-122"/>
              </a:rPr>
              <a:t>填空</a:t>
            </a:r>
            <a:r>
              <a:rPr lang="en-US" altLang="zh-CN" sz="2000">
                <a:solidFill>
                  <a:srgbClr val="639EF4"/>
                </a:solidFill>
                <a:latin typeface="+mj-lt"/>
                <a:ea typeface="+mj-ea"/>
                <a:sym typeface="微软雅黑" panose="020B0503020204020204" pitchFamily="34" charset="-122"/>
              </a:rPr>
              <a:t>5]</a:t>
            </a:r>
            <a:r>
              <a:rPr lang="zh-CN" altLang="en-US" sz="2000">
                <a:solidFill>
                  <a:srgbClr val="000000"/>
                </a:solidFill>
                <a:latin typeface="+mj-lt"/>
                <a:ea typeface="+mj-ea"/>
                <a:sym typeface="微软雅黑" panose="020B0503020204020204" pitchFamily="34" charset="-122"/>
              </a:rPr>
              <a:t> 。</a:t>
            </a:r>
          </a:p>
          <a:p>
            <a:pPr algn="l"/>
            <a:r>
              <a:rPr lang="en-US" altLang="zh-CN" sz="2000">
                <a:solidFill>
                  <a:srgbClr val="000000"/>
                </a:solidFill>
                <a:latin typeface="+mj-lt"/>
                <a:ea typeface="+mj-ea"/>
                <a:sym typeface="微软雅黑" panose="020B0503020204020204" pitchFamily="34" charset="-122"/>
              </a:rPr>
              <a:t>2. VD1</a:t>
            </a:r>
            <a:r>
              <a:rPr lang="zh-CN" altLang="en-US" sz="2000">
                <a:solidFill>
                  <a:srgbClr val="000000"/>
                </a:solidFill>
                <a:latin typeface="+mj-lt"/>
                <a:ea typeface="+mj-ea"/>
                <a:sym typeface="微软雅黑" panose="020B0503020204020204" pitchFamily="34" charset="-122"/>
              </a:rPr>
              <a:t>：阳极电位 </a:t>
            </a:r>
            <a:r>
              <a:rPr lang="en-US" altLang="zh-CN" sz="2000">
                <a:solidFill>
                  <a:srgbClr val="639EF4"/>
                </a:solidFill>
                <a:latin typeface="+mj-lt"/>
                <a:ea typeface="+mj-ea"/>
                <a:sym typeface="微软雅黑" panose="020B0503020204020204" pitchFamily="34" charset="-122"/>
              </a:rPr>
              <a:t>[</a:t>
            </a:r>
            <a:r>
              <a:rPr lang="zh-CN" altLang="en-US" sz="2000">
                <a:solidFill>
                  <a:srgbClr val="639EF4"/>
                </a:solidFill>
                <a:latin typeface="+mj-lt"/>
                <a:ea typeface="+mj-ea"/>
                <a:sym typeface="微软雅黑" panose="020B0503020204020204" pitchFamily="34" charset="-122"/>
              </a:rPr>
              <a:t>填空</a:t>
            </a:r>
            <a:r>
              <a:rPr lang="en-US" altLang="zh-CN" sz="2000">
                <a:solidFill>
                  <a:srgbClr val="639EF4"/>
                </a:solidFill>
                <a:latin typeface="+mj-lt"/>
                <a:ea typeface="+mj-ea"/>
                <a:sym typeface="微软雅黑" panose="020B0503020204020204" pitchFamily="34" charset="-122"/>
              </a:rPr>
              <a:t>6]</a:t>
            </a:r>
            <a:r>
              <a:rPr lang="zh-CN" altLang="en-US" sz="2000">
                <a:solidFill>
                  <a:srgbClr val="000000"/>
                </a:solidFill>
                <a:latin typeface="+mj-lt"/>
                <a:ea typeface="+mj-ea"/>
                <a:sym typeface="微软雅黑" panose="020B0503020204020204" pitchFamily="34" charset="-122"/>
              </a:rPr>
              <a:t> 阴极电位，故接回二极管后应 </a:t>
            </a:r>
            <a:r>
              <a:rPr lang="en-US" altLang="zh-CN" sz="2000">
                <a:solidFill>
                  <a:srgbClr val="639EF4"/>
                </a:solidFill>
                <a:latin typeface="+mj-lt"/>
                <a:ea typeface="+mj-ea"/>
                <a:sym typeface="微软雅黑" panose="020B0503020204020204" pitchFamily="34" charset="-122"/>
              </a:rPr>
              <a:t>[</a:t>
            </a:r>
            <a:r>
              <a:rPr lang="zh-CN" altLang="en-US" sz="2000">
                <a:solidFill>
                  <a:srgbClr val="639EF4"/>
                </a:solidFill>
                <a:latin typeface="+mj-lt"/>
                <a:ea typeface="+mj-ea"/>
                <a:sym typeface="微软雅黑" panose="020B0503020204020204" pitchFamily="34" charset="-122"/>
              </a:rPr>
              <a:t>填空</a:t>
            </a:r>
            <a:r>
              <a:rPr lang="en-US" altLang="zh-CN" sz="2000">
                <a:solidFill>
                  <a:srgbClr val="639EF4"/>
                </a:solidFill>
                <a:latin typeface="+mj-lt"/>
                <a:ea typeface="+mj-ea"/>
                <a:sym typeface="微软雅黑" panose="020B0503020204020204" pitchFamily="34" charset="-122"/>
              </a:rPr>
              <a:t>7]</a:t>
            </a:r>
            <a:r>
              <a:rPr lang="zh-CN" altLang="en-US" sz="2000">
                <a:solidFill>
                  <a:srgbClr val="000000"/>
                </a:solidFill>
                <a:latin typeface="+mj-lt"/>
                <a:ea typeface="+mj-ea"/>
                <a:sym typeface="微软雅黑" panose="020B0503020204020204" pitchFamily="34" charset="-122"/>
              </a:rPr>
              <a:t>，等效为 </a:t>
            </a:r>
            <a:r>
              <a:rPr lang="en-US" altLang="zh-CN" sz="2000">
                <a:solidFill>
                  <a:srgbClr val="639EF4"/>
                </a:solidFill>
                <a:latin typeface="+mj-lt"/>
                <a:ea typeface="+mj-ea"/>
                <a:sym typeface="微软雅黑" panose="020B0503020204020204" pitchFamily="34" charset="-122"/>
              </a:rPr>
              <a:t>[</a:t>
            </a:r>
            <a:r>
              <a:rPr lang="zh-CN" altLang="en-US" sz="2000">
                <a:solidFill>
                  <a:srgbClr val="639EF4"/>
                </a:solidFill>
                <a:latin typeface="+mj-lt"/>
                <a:ea typeface="+mj-ea"/>
                <a:sym typeface="微软雅黑" panose="020B0503020204020204" pitchFamily="34" charset="-122"/>
              </a:rPr>
              <a:t>填空</a:t>
            </a:r>
            <a:r>
              <a:rPr lang="en-US" altLang="zh-CN" sz="2000">
                <a:solidFill>
                  <a:srgbClr val="639EF4"/>
                </a:solidFill>
                <a:latin typeface="+mj-lt"/>
                <a:ea typeface="+mj-ea"/>
                <a:sym typeface="微软雅黑" panose="020B0503020204020204" pitchFamily="34" charset="-122"/>
              </a:rPr>
              <a:t>8]</a:t>
            </a:r>
            <a:r>
              <a:rPr lang="zh-CN" altLang="en-US" sz="2000">
                <a:solidFill>
                  <a:srgbClr val="000000"/>
                </a:solidFill>
                <a:latin typeface="+mj-lt"/>
                <a:ea typeface="+mj-ea"/>
                <a:sym typeface="微软雅黑" panose="020B0503020204020204" pitchFamily="34" charset="-122"/>
              </a:rPr>
              <a:t> （恒压降模型）。</a:t>
            </a:r>
          </a:p>
          <a:p>
            <a:pPr algn="l"/>
            <a:r>
              <a:rPr lang="en-US" altLang="zh-CN" sz="2000">
                <a:solidFill>
                  <a:srgbClr val="000000"/>
                </a:solidFill>
                <a:latin typeface="+mj-lt"/>
                <a:ea typeface="+mj-ea"/>
                <a:sym typeface="微软雅黑" panose="020B0503020204020204" pitchFamily="34" charset="-122"/>
              </a:rPr>
              <a:t>VD2</a:t>
            </a:r>
            <a:r>
              <a:rPr lang="zh-CN" altLang="en-US" sz="2000">
                <a:solidFill>
                  <a:srgbClr val="000000"/>
                </a:solidFill>
                <a:latin typeface="+mj-lt"/>
                <a:ea typeface="+mj-ea"/>
                <a:sym typeface="微软雅黑" panose="020B0503020204020204" pitchFamily="34" charset="-122"/>
              </a:rPr>
              <a:t>：阳极电位 </a:t>
            </a:r>
            <a:r>
              <a:rPr lang="en-US" altLang="zh-CN" sz="2000">
                <a:solidFill>
                  <a:srgbClr val="639EF4"/>
                </a:solidFill>
                <a:latin typeface="+mj-lt"/>
                <a:ea typeface="+mj-ea"/>
                <a:sym typeface="微软雅黑" panose="020B0503020204020204" pitchFamily="34" charset="-122"/>
              </a:rPr>
              <a:t>[</a:t>
            </a:r>
            <a:r>
              <a:rPr lang="zh-CN" altLang="en-US" sz="2000">
                <a:solidFill>
                  <a:srgbClr val="639EF4"/>
                </a:solidFill>
                <a:latin typeface="+mj-lt"/>
                <a:ea typeface="+mj-ea"/>
                <a:sym typeface="微软雅黑" panose="020B0503020204020204" pitchFamily="34" charset="-122"/>
              </a:rPr>
              <a:t>填空</a:t>
            </a:r>
            <a:r>
              <a:rPr lang="en-US" altLang="zh-CN" sz="2000">
                <a:solidFill>
                  <a:srgbClr val="639EF4"/>
                </a:solidFill>
                <a:latin typeface="+mj-lt"/>
                <a:ea typeface="+mj-ea"/>
                <a:sym typeface="微软雅黑" panose="020B0503020204020204" pitchFamily="34" charset="-122"/>
              </a:rPr>
              <a:t>9]</a:t>
            </a:r>
            <a:r>
              <a:rPr lang="zh-CN" altLang="en-US" sz="2000">
                <a:solidFill>
                  <a:srgbClr val="000000"/>
                </a:solidFill>
                <a:latin typeface="+mj-lt"/>
                <a:ea typeface="+mj-ea"/>
                <a:sym typeface="微软雅黑" panose="020B0503020204020204" pitchFamily="34" charset="-122"/>
              </a:rPr>
              <a:t> 阴极电位，故接回二极管后应 </a:t>
            </a:r>
            <a:r>
              <a:rPr lang="en-US" altLang="zh-CN" sz="2000">
                <a:solidFill>
                  <a:srgbClr val="639EF4"/>
                </a:solidFill>
                <a:latin typeface="+mj-lt"/>
                <a:ea typeface="+mj-ea"/>
                <a:sym typeface="微软雅黑" panose="020B0503020204020204" pitchFamily="34" charset="-122"/>
              </a:rPr>
              <a:t>[</a:t>
            </a:r>
            <a:r>
              <a:rPr lang="zh-CN" altLang="en-US" sz="2000">
                <a:solidFill>
                  <a:srgbClr val="639EF4"/>
                </a:solidFill>
                <a:latin typeface="+mj-lt"/>
                <a:ea typeface="+mj-ea"/>
                <a:sym typeface="微软雅黑" panose="020B0503020204020204" pitchFamily="34" charset="-122"/>
              </a:rPr>
              <a:t>填空</a:t>
            </a:r>
            <a:r>
              <a:rPr lang="en-US" altLang="zh-CN" sz="2000">
                <a:solidFill>
                  <a:srgbClr val="639EF4"/>
                </a:solidFill>
                <a:latin typeface="+mj-lt"/>
                <a:ea typeface="+mj-ea"/>
                <a:sym typeface="微软雅黑" panose="020B0503020204020204" pitchFamily="34" charset="-122"/>
              </a:rPr>
              <a:t>10]</a:t>
            </a:r>
            <a:r>
              <a:rPr lang="zh-CN" altLang="en-US" sz="2000">
                <a:solidFill>
                  <a:srgbClr val="000000"/>
                </a:solidFill>
                <a:latin typeface="+mj-lt"/>
                <a:ea typeface="+mj-ea"/>
                <a:sym typeface="微软雅黑" panose="020B0503020204020204" pitchFamily="34" charset="-122"/>
              </a:rPr>
              <a:t> ，等效为 </a:t>
            </a:r>
            <a:r>
              <a:rPr lang="en-US" altLang="zh-CN" sz="2000">
                <a:solidFill>
                  <a:srgbClr val="639EF4"/>
                </a:solidFill>
                <a:latin typeface="+mj-lt"/>
                <a:ea typeface="+mj-ea"/>
                <a:sym typeface="微软雅黑" panose="020B0503020204020204" pitchFamily="34" charset="-122"/>
              </a:rPr>
              <a:t>[</a:t>
            </a:r>
            <a:r>
              <a:rPr lang="zh-CN" altLang="en-US" sz="2000">
                <a:solidFill>
                  <a:srgbClr val="639EF4"/>
                </a:solidFill>
                <a:latin typeface="+mj-lt"/>
                <a:ea typeface="+mj-ea"/>
                <a:sym typeface="微软雅黑" panose="020B0503020204020204" pitchFamily="34" charset="-122"/>
              </a:rPr>
              <a:t>填空</a:t>
            </a:r>
            <a:r>
              <a:rPr lang="en-US" altLang="zh-CN" sz="2000">
                <a:solidFill>
                  <a:srgbClr val="639EF4"/>
                </a:solidFill>
                <a:latin typeface="+mj-lt"/>
                <a:ea typeface="+mj-ea"/>
                <a:sym typeface="微软雅黑" panose="020B0503020204020204" pitchFamily="34" charset="-122"/>
              </a:rPr>
              <a:t>11]</a:t>
            </a:r>
            <a:r>
              <a:rPr lang="zh-CN" altLang="en-US" sz="2000">
                <a:solidFill>
                  <a:srgbClr val="000000"/>
                </a:solidFill>
                <a:latin typeface="+mj-lt"/>
                <a:ea typeface="+mj-ea"/>
                <a:sym typeface="微软雅黑" panose="020B0503020204020204" pitchFamily="34" charset="-122"/>
              </a:rPr>
              <a:t> （恒压降模型）。</a:t>
            </a:r>
          </a:p>
          <a:p>
            <a:pPr algn="l"/>
            <a:r>
              <a:rPr lang="en-US" altLang="zh-CN" sz="2000">
                <a:solidFill>
                  <a:srgbClr val="000000"/>
                </a:solidFill>
                <a:latin typeface="+mj-lt"/>
                <a:ea typeface="+mj-ea"/>
                <a:sym typeface="微软雅黑" panose="020B0503020204020204" pitchFamily="34" charset="-122"/>
              </a:rPr>
              <a:t>3. </a:t>
            </a:r>
            <a:r>
              <a:rPr lang="zh-CN" altLang="en-US" sz="2000">
                <a:solidFill>
                  <a:srgbClr val="000000"/>
                </a:solidFill>
                <a:latin typeface="+mj-lt"/>
                <a:ea typeface="+mj-ea"/>
                <a:sym typeface="微软雅黑" panose="020B0503020204020204" pitchFamily="34" charset="-122"/>
              </a:rPr>
              <a:t>由上一步结论，发现出现逻辑矛盾，因此说明上述结论不成立，故应分情况讨论。</a:t>
            </a:r>
            <a:endParaRPr lang="en-US" altLang="zh-CN" sz="2000">
              <a:solidFill>
                <a:srgbClr val="000000"/>
              </a:solidFill>
              <a:latin typeface="+mj-lt"/>
              <a:ea typeface="+mj-ea"/>
              <a:sym typeface="微软雅黑" panose="020B0503020204020204" pitchFamily="34" charset="-122"/>
            </a:endParaRPr>
          </a:p>
          <a:p>
            <a:pPr algn="l"/>
            <a:endParaRPr lang="zh-CN" altLang="en-US" sz="2000">
              <a:solidFill>
                <a:srgbClr val="639EF4"/>
              </a:solidFill>
              <a:latin typeface="+mj-lt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>
            <p:custDataLst>
              <p:tags r:id="rId3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作答</a:t>
            </a:r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l"/>
            <a:r>
              <a:rPr lang="zh-CN" altLang="en-US" sz="1200">
                <a:solidFill>
                  <a:srgbClr val="F84F4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正常使用填空题需</a:t>
            </a:r>
            <a:r>
              <a:rPr lang="en-US" altLang="zh-CN" sz="1200">
                <a:solidFill>
                  <a:srgbClr val="F84F4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以上版本雨课堂</a:t>
            </a: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295275" y="1160463"/>
            <a:ext cx="5927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/>
              <a:t>【</a:t>
            </a:r>
            <a:r>
              <a:rPr lang="zh-CN" altLang="en-US"/>
              <a:t>例</a:t>
            </a:r>
            <a:r>
              <a:rPr lang="en-US" altLang="zh-CN"/>
              <a:t>】 </a:t>
            </a:r>
            <a:r>
              <a:rPr lang="zh-CN" altLang="en-US"/>
              <a:t>电路如图</a:t>
            </a:r>
            <a:r>
              <a:rPr lang="en-US" altLang="zh-CN" b="1"/>
              <a:t>(a)</a:t>
            </a:r>
            <a:r>
              <a:rPr lang="zh-CN" altLang="en-US"/>
              <a:t>所示，求输出电压</a:t>
            </a:r>
            <a:r>
              <a:rPr lang="en-US" altLang="zh-CN" b="1" i="1"/>
              <a:t>U</a:t>
            </a:r>
            <a:r>
              <a:rPr lang="en-US" altLang="zh-CN" b="1" baseline="-25000"/>
              <a:t>ab</a:t>
            </a:r>
            <a:r>
              <a:rPr lang="zh-CN" altLang="en-US" b="1"/>
              <a:t>。</a:t>
            </a:r>
          </a:p>
        </p:txBody>
      </p:sp>
      <p:graphicFrame>
        <p:nvGraphicFramePr>
          <p:cNvPr id="16" name="Object 6"/>
          <p:cNvGraphicFramePr>
            <a:graphicFrameLocks noChangeAspect="1"/>
          </p:cNvGraphicFramePr>
          <p:nvPr/>
        </p:nvGraphicFramePr>
        <p:xfrm>
          <a:off x="503238" y="1736725"/>
          <a:ext cx="2371725" cy="289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2" imgW="1407160" imgH="1711960" progId="Visio.Drawing.11">
                  <p:embed/>
                </p:oleObj>
              </mc:Choice>
              <mc:Fallback>
                <p:oleObj name="Visio" r:id="rId12" imgW="1407160" imgH="1711960" progId="Visio.Drawing.11">
                  <p:embed/>
                  <p:pic>
                    <p:nvPicPr>
                      <p:cNvPr id="1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238" y="1736725"/>
                        <a:ext cx="2371725" cy="289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组合 11"/>
          <p:cNvGrpSpPr/>
          <p:nvPr>
            <p:custDataLst>
              <p:tags r:id="rId5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8" name="TitleBackground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ColorBlock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ypeText"/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2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填空题</a:t>
              </a:r>
            </a:p>
          </p:txBody>
        </p:sp>
        <p:sp>
          <p:nvSpPr>
            <p:cNvPr id="11" name="TipText"/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en-US" altLang="zh-CN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11</a:t>
              </a:r>
              <a:r>
                <a:rPr lang="zh-CN" altLang="en-US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/>
          <p:cNvPicPr/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fld id="{738F0A9D-19BC-420E-AF7B-EF90D3301635}" type="slidenum">
              <a:rPr lang="zh-CN" altLang="en-US"/>
              <a:t>3</a:t>
            </a:fld>
            <a:endParaRPr lang="en-US" altLang="zh-CN"/>
          </a:p>
        </p:txBody>
      </p:sp>
      <p:sp>
        <p:nvSpPr>
          <p:cNvPr id="581635" name="Rectangle 3"/>
          <p:cNvSpPr>
            <a:spLocks noChangeArrowheads="1"/>
          </p:cNvSpPr>
          <p:nvPr/>
        </p:nvSpPr>
        <p:spPr bwMode="auto">
          <a:xfrm>
            <a:off x="0" y="2505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81638" name="Rectangle 6"/>
          <p:cNvSpPr>
            <a:spLocks noGrp="1" noChangeArrowheads="1"/>
          </p:cNvSpPr>
          <p:nvPr>
            <p:ph type="title"/>
          </p:nvPr>
        </p:nvSpPr>
        <p:spPr>
          <a:xfrm>
            <a:off x="323850" y="260350"/>
            <a:ext cx="7200900" cy="720725"/>
          </a:xfrm>
        </p:spPr>
        <p:txBody>
          <a:bodyPr/>
          <a:lstStyle/>
          <a:p>
            <a:r>
              <a:rPr lang="en-US" altLang="zh-CN"/>
              <a:t>5.1  </a:t>
            </a:r>
            <a:r>
              <a:rPr lang="zh-CN" altLang="en-US"/>
              <a:t>半导体二极管的外部特性</a:t>
            </a:r>
          </a:p>
        </p:txBody>
      </p:sp>
      <p:sp>
        <p:nvSpPr>
          <p:cNvPr id="58163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95288" y="1052513"/>
            <a:ext cx="8245164" cy="5040312"/>
          </a:xfrm>
        </p:spPr>
        <p:txBody>
          <a:bodyPr/>
          <a:lstStyle/>
          <a:p>
            <a:r>
              <a:rPr lang="zh-CN" altLang="en-US" dirty="0"/>
              <a:t>根据物体导电能力</a:t>
            </a:r>
            <a:r>
              <a:rPr lang="en-US" altLang="zh-CN" dirty="0"/>
              <a:t>(</a:t>
            </a:r>
            <a:r>
              <a:rPr lang="zh-CN" altLang="en-US" dirty="0"/>
              <a:t>电阻率</a:t>
            </a:r>
            <a:r>
              <a:rPr lang="en-US" altLang="zh-CN" dirty="0"/>
              <a:t>)</a:t>
            </a:r>
            <a:r>
              <a:rPr lang="zh-CN" altLang="en-US" dirty="0"/>
              <a:t>的不同，来划分，可分为：导体、绝缘体和半导体。</a:t>
            </a:r>
            <a:r>
              <a:rPr lang="zh-CN" altLang="en-US" sz="2400" dirty="0"/>
              <a:t> </a:t>
            </a:r>
          </a:p>
          <a:p>
            <a:pPr lvl="1"/>
            <a:r>
              <a:rPr lang="en-US" altLang="zh-CN" dirty="0"/>
              <a:t>1. </a:t>
            </a:r>
            <a:r>
              <a:rPr lang="zh-CN" altLang="en-US" dirty="0"/>
              <a:t>导体：容易导电的物体。如：铁、铜等</a:t>
            </a:r>
          </a:p>
          <a:p>
            <a:pPr lvl="1"/>
            <a:r>
              <a:rPr lang="en-US" altLang="zh-CN" dirty="0"/>
              <a:t>2.  </a:t>
            </a:r>
            <a:r>
              <a:rPr lang="zh-CN" altLang="en-US" dirty="0"/>
              <a:t>绝缘体：几乎不导电的物体。 如：橡胶等</a:t>
            </a:r>
          </a:p>
          <a:p>
            <a:pPr lvl="1"/>
            <a:r>
              <a:rPr lang="en-US" altLang="zh-CN" dirty="0"/>
              <a:t>3. </a:t>
            </a:r>
            <a:r>
              <a:rPr lang="zh-CN" altLang="en-US" dirty="0"/>
              <a:t>半导体：</a:t>
            </a:r>
          </a:p>
          <a:p>
            <a:pPr lvl="2"/>
            <a:r>
              <a:rPr lang="zh-CN" altLang="en-US" dirty="0"/>
              <a:t>半导体是导电性能介于导体和绝缘体之间的物体。在一定条件下可导电。 </a:t>
            </a:r>
          </a:p>
          <a:p>
            <a:pPr lvl="2"/>
            <a:r>
              <a:rPr lang="zh-CN" altLang="en-US" dirty="0"/>
              <a:t>典型的半导体有硅</a:t>
            </a:r>
            <a:r>
              <a:rPr lang="en-US" altLang="zh-CN" b="1" dirty="0">
                <a:solidFill>
                  <a:srgbClr val="FF0000"/>
                </a:solidFill>
              </a:rPr>
              <a:t>Si</a:t>
            </a:r>
            <a:r>
              <a:rPr lang="zh-CN" altLang="en-US" dirty="0"/>
              <a:t>和锗</a:t>
            </a:r>
            <a:r>
              <a:rPr lang="en-US" altLang="zh-CN" b="1" dirty="0">
                <a:solidFill>
                  <a:srgbClr val="FF0000"/>
                </a:solidFill>
              </a:rPr>
              <a:t>Ge</a:t>
            </a:r>
            <a:r>
              <a:rPr lang="zh-CN" altLang="en-US" dirty="0"/>
              <a:t>以及砷化镓</a:t>
            </a:r>
            <a:r>
              <a:rPr lang="en-US" altLang="zh-CN" b="1" dirty="0">
                <a:solidFill>
                  <a:srgbClr val="FF0000"/>
                </a:solidFill>
              </a:rPr>
              <a:t>GaAs</a:t>
            </a:r>
            <a:r>
              <a:rPr lang="zh-CN" altLang="en-US" dirty="0"/>
              <a:t>等。</a:t>
            </a:r>
          </a:p>
        </p:txBody>
      </p:sp>
    </p:spTree>
  </p:cSld>
  <p:clrMapOvr>
    <a:masterClrMapping/>
  </p:clrMapOvr>
  <p:transition>
    <p:random/>
    <p:sndAc>
      <p:stSnd>
        <p:snd r:embed="rId2" name="PROJCTOR.WAV"/>
      </p:stSnd>
    </p:sndAc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fld id="{70BDFD88-F6F0-4B18-8D52-27105C16668C}" type="slidenum">
              <a:rPr lang="zh-CN" altLang="en-US"/>
              <a:t>39</a:t>
            </a:fld>
            <a:endParaRPr lang="en-US" altLang="zh-CN"/>
          </a:p>
        </p:txBody>
      </p:sp>
      <p:sp>
        <p:nvSpPr>
          <p:cNvPr id="73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【</a:t>
            </a:r>
            <a:r>
              <a:rPr lang="zh-CN" altLang="en-US" dirty="0"/>
              <a:t>例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sp>
        <p:nvSpPr>
          <p:cNvPr id="730116" name="Text Box 4"/>
          <p:cNvSpPr txBox="1">
            <a:spLocks noChangeArrowheads="1"/>
          </p:cNvSpPr>
          <p:nvPr/>
        </p:nvSpPr>
        <p:spPr bwMode="auto">
          <a:xfrm>
            <a:off x="295275" y="1160463"/>
            <a:ext cx="5927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/>
              <a:t>【</a:t>
            </a:r>
            <a:r>
              <a:rPr lang="zh-CN" altLang="en-US"/>
              <a:t>例</a:t>
            </a:r>
            <a:r>
              <a:rPr lang="en-US" altLang="zh-CN"/>
              <a:t>】 </a:t>
            </a:r>
            <a:r>
              <a:rPr lang="zh-CN" altLang="en-US"/>
              <a:t>电路如图</a:t>
            </a:r>
            <a:r>
              <a:rPr lang="en-US" altLang="zh-CN" b="1"/>
              <a:t>(a)</a:t>
            </a:r>
            <a:r>
              <a:rPr lang="zh-CN" altLang="en-US"/>
              <a:t>所示，求输出电压</a:t>
            </a:r>
            <a:r>
              <a:rPr lang="en-US" altLang="zh-CN" b="1" i="1"/>
              <a:t>U</a:t>
            </a:r>
            <a:r>
              <a:rPr lang="en-US" altLang="zh-CN" b="1" baseline="-25000"/>
              <a:t>ab</a:t>
            </a:r>
            <a:r>
              <a:rPr lang="zh-CN" altLang="en-US" b="1"/>
              <a:t>。</a:t>
            </a:r>
          </a:p>
        </p:txBody>
      </p:sp>
      <p:graphicFrame>
        <p:nvGraphicFramePr>
          <p:cNvPr id="730118" name="Object 6"/>
          <p:cNvGraphicFramePr>
            <a:graphicFrameLocks noChangeAspect="1"/>
          </p:cNvGraphicFramePr>
          <p:nvPr/>
        </p:nvGraphicFramePr>
        <p:xfrm>
          <a:off x="503238" y="1736725"/>
          <a:ext cx="2371725" cy="289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407160" imgH="1711960" progId="Visio.Drawing.11">
                  <p:embed/>
                </p:oleObj>
              </mc:Choice>
              <mc:Fallback>
                <p:oleObj name="Visio" r:id="rId2" imgW="1407160" imgH="1711960" progId="Visio.Drawing.11">
                  <p:embed/>
                  <p:pic>
                    <p:nvPicPr>
                      <p:cNvPr id="73011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238" y="1736725"/>
                        <a:ext cx="2371725" cy="289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0119" name="Text Box 7"/>
          <p:cNvSpPr txBox="1">
            <a:spLocks noChangeArrowheads="1"/>
          </p:cNvSpPr>
          <p:nvPr/>
        </p:nvSpPr>
        <p:spPr bwMode="auto">
          <a:xfrm>
            <a:off x="3024188" y="1736725"/>
            <a:ext cx="5670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解：未特别说明，所以按恒压降模型处理</a:t>
            </a:r>
          </a:p>
        </p:txBody>
      </p:sp>
      <p:sp>
        <p:nvSpPr>
          <p:cNvPr id="730120" name="Text Box 8"/>
          <p:cNvSpPr txBox="1">
            <a:spLocks noChangeArrowheads="1"/>
          </p:cNvSpPr>
          <p:nvPr/>
        </p:nvSpPr>
        <p:spPr bwMode="auto">
          <a:xfrm>
            <a:off x="3311525" y="2924175"/>
            <a:ext cx="3030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1" i="1"/>
              <a:t>U</a:t>
            </a:r>
            <a:r>
              <a:rPr lang="en-US" altLang="zh-CN" b="1" baseline="-25000"/>
              <a:t>D2</a:t>
            </a:r>
            <a:r>
              <a:rPr lang="en-US" altLang="zh-CN" b="1"/>
              <a:t>=1+5=6(V)&gt;0.7(V)</a:t>
            </a:r>
          </a:p>
        </p:txBody>
      </p:sp>
      <p:sp>
        <p:nvSpPr>
          <p:cNvPr id="730121" name="Text Box 9"/>
          <p:cNvSpPr txBox="1">
            <a:spLocks noChangeArrowheads="1"/>
          </p:cNvSpPr>
          <p:nvPr/>
        </p:nvSpPr>
        <p:spPr bwMode="auto">
          <a:xfrm>
            <a:off x="3319463" y="2349500"/>
            <a:ext cx="23796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1" i="1"/>
              <a:t>U</a:t>
            </a:r>
            <a:r>
              <a:rPr lang="en-US" altLang="zh-CN" b="1" baseline="-25000"/>
              <a:t>D1</a:t>
            </a:r>
            <a:r>
              <a:rPr lang="en-US" altLang="zh-CN" b="1"/>
              <a:t>=1(V)&gt;0.7(V)</a:t>
            </a:r>
          </a:p>
        </p:txBody>
      </p:sp>
      <p:sp>
        <p:nvSpPr>
          <p:cNvPr id="730122" name="Text Box 10"/>
          <p:cNvSpPr txBox="1">
            <a:spLocks noChangeArrowheads="1"/>
          </p:cNvSpPr>
          <p:nvPr/>
        </p:nvSpPr>
        <p:spPr bwMode="auto">
          <a:xfrm>
            <a:off x="3167063" y="3465513"/>
            <a:ext cx="33480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b="1" i="1"/>
              <a:t>U</a:t>
            </a:r>
            <a:r>
              <a:rPr lang="en-US" altLang="zh-CN" b="1" baseline="-25000"/>
              <a:t>D2</a:t>
            </a:r>
            <a:r>
              <a:rPr lang="en-US" altLang="zh-CN" b="1"/>
              <a:t>&gt;</a:t>
            </a:r>
            <a:r>
              <a:rPr lang="en-US" altLang="zh-CN" b="1" i="1"/>
              <a:t>U</a:t>
            </a:r>
            <a:r>
              <a:rPr lang="en-US" altLang="zh-CN" b="1" baseline="-25000"/>
              <a:t>D1</a:t>
            </a:r>
            <a:r>
              <a:rPr lang="en-US" altLang="zh-CN"/>
              <a:t>∴</a:t>
            </a:r>
            <a:r>
              <a:rPr lang="en-US" altLang="zh-CN" b="1"/>
              <a:t>VD</a:t>
            </a:r>
            <a:r>
              <a:rPr lang="en-US" altLang="zh-CN" b="1" baseline="-25000"/>
              <a:t>2</a:t>
            </a:r>
            <a:r>
              <a:rPr lang="zh-CN" altLang="en-US" b="1"/>
              <a:t>先</a:t>
            </a:r>
            <a:r>
              <a:rPr lang="zh-CN" altLang="en-US"/>
              <a:t>导通</a:t>
            </a:r>
          </a:p>
        </p:txBody>
      </p:sp>
      <p:graphicFrame>
        <p:nvGraphicFramePr>
          <p:cNvPr id="730123" name="Object 11"/>
          <p:cNvGraphicFramePr/>
          <p:nvPr/>
        </p:nvGraphicFramePr>
        <p:xfrm>
          <a:off x="6408738" y="2770188"/>
          <a:ext cx="2541587" cy="303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497330" imgH="1783715" progId="Visio.Drawing.11">
                  <p:embed/>
                </p:oleObj>
              </mc:Choice>
              <mc:Fallback>
                <p:oleObj name="Visio" r:id="rId4" imgW="1497330" imgH="1783715" progId="Visio.Drawing.11">
                  <p:embed/>
                  <p:pic>
                    <p:nvPicPr>
                      <p:cNvPr id="730123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8738" y="2770188"/>
                        <a:ext cx="2541587" cy="303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0124" name="Text Box 12"/>
          <p:cNvSpPr txBox="1">
            <a:spLocks noChangeArrowheads="1"/>
          </p:cNvSpPr>
          <p:nvPr/>
        </p:nvSpPr>
        <p:spPr bwMode="auto">
          <a:xfrm>
            <a:off x="3527425" y="4113213"/>
            <a:ext cx="2244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由图</a:t>
            </a:r>
            <a:r>
              <a:rPr lang="en-US" altLang="zh-CN" b="1"/>
              <a:t>(b)</a:t>
            </a:r>
            <a:r>
              <a:rPr lang="zh-CN" altLang="en-US"/>
              <a:t>重求</a:t>
            </a:r>
            <a:r>
              <a:rPr lang="en-US" altLang="zh-CN" b="1" i="1"/>
              <a:t>U</a:t>
            </a:r>
            <a:r>
              <a:rPr lang="en-US" altLang="zh-CN" b="1" baseline="-25000"/>
              <a:t>D1</a:t>
            </a:r>
          </a:p>
        </p:txBody>
      </p:sp>
      <p:sp>
        <p:nvSpPr>
          <p:cNvPr id="730126" name="Text Box 14"/>
          <p:cNvSpPr txBox="1">
            <a:spLocks noChangeArrowheads="1"/>
          </p:cNvSpPr>
          <p:nvPr/>
        </p:nvSpPr>
        <p:spPr bwMode="auto">
          <a:xfrm>
            <a:off x="1871663" y="4689475"/>
            <a:ext cx="3663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1" i="1"/>
              <a:t>U</a:t>
            </a:r>
            <a:r>
              <a:rPr lang="en-US" altLang="zh-CN" b="1" baseline="-25000"/>
              <a:t>D1</a:t>
            </a:r>
            <a:r>
              <a:rPr lang="en-US" altLang="zh-CN" b="1"/>
              <a:t>=0.7</a:t>
            </a:r>
            <a:r>
              <a:rPr lang="zh-CN" altLang="en-US" b="1">
                <a:cs typeface="Times New Roman" panose="02020603050405020304" pitchFamily="18" charset="0"/>
              </a:rPr>
              <a:t>−</a:t>
            </a:r>
            <a:r>
              <a:rPr lang="en-US" altLang="zh-CN" b="1"/>
              <a:t>5=</a:t>
            </a:r>
            <a:r>
              <a:rPr lang="zh-CN" altLang="en-US" b="1"/>
              <a:t>−</a:t>
            </a:r>
            <a:r>
              <a:rPr lang="en-US" altLang="zh-CN" b="1"/>
              <a:t>4.3(V)&lt;0.7(V)</a:t>
            </a:r>
          </a:p>
        </p:txBody>
      </p:sp>
      <p:sp>
        <p:nvSpPr>
          <p:cNvPr id="730127" name="Text Box 15"/>
          <p:cNvSpPr txBox="1">
            <a:spLocks noChangeArrowheads="1"/>
          </p:cNvSpPr>
          <p:nvPr/>
        </p:nvSpPr>
        <p:spPr bwMode="auto">
          <a:xfrm>
            <a:off x="3887788" y="5192713"/>
            <a:ext cx="1641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∴</a:t>
            </a:r>
            <a:r>
              <a:rPr lang="en-US" altLang="zh-CN" b="1"/>
              <a:t>VD</a:t>
            </a:r>
            <a:r>
              <a:rPr lang="en-US" altLang="zh-CN" b="1" baseline="-25000"/>
              <a:t>1</a:t>
            </a:r>
            <a:r>
              <a:rPr lang="zh-CN" altLang="en-US"/>
              <a:t>截止</a:t>
            </a:r>
          </a:p>
        </p:txBody>
      </p:sp>
      <p:sp>
        <p:nvSpPr>
          <p:cNvPr id="730129" name="AutoShape 17"/>
          <p:cNvSpPr/>
          <p:nvPr/>
        </p:nvSpPr>
        <p:spPr bwMode="auto">
          <a:xfrm>
            <a:off x="179388" y="5330825"/>
            <a:ext cx="2376487" cy="869950"/>
          </a:xfrm>
          <a:prstGeom prst="borderCallout1">
            <a:avLst>
              <a:gd name="adj1" fmla="val 13139"/>
              <a:gd name="adj2" fmla="val 103208"/>
              <a:gd name="adj3" fmla="val -25366"/>
              <a:gd name="adj4" fmla="val 154042"/>
            </a:avLst>
          </a:prstGeom>
          <a:solidFill>
            <a:srgbClr val="93FFFF"/>
          </a:solidFill>
          <a:ln w="9525" algn="ctr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zh-CN" altLang="en-US"/>
              <a:t>为什么不是</a:t>
            </a:r>
            <a:r>
              <a:rPr lang="en-US" altLang="zh-CN" b="1" i="1"/>
              <a:t>U</a:t>
            </a:r>
            <a:r>
              <a:rPr lang="en-US" altLang="zh-CN" b="1" baseline="-25000"/>
              <a:t>D1</a:t>
            </a:r>
            <a:r>
              <a:rPr lang="en-US" altLang="zh-CN" b="1"/>
              <a:t>=1(V)</a:t>
            </a:r>
            <a:r>
              <a:rPr lang="zh-CN" altLang="en-US" b="1"/>
              <a:t>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0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30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30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730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730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1000"/>
                                        <p:tgtEl>
                                          <p:spTgt spid="730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30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730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30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1000"/>
                                        <p:tgtEl>
                                          <p:spTgt spid="730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0119" grpId="0"/>
      <p:bldP spid="730120" grpId="0"/>
      <p:bldP spid="730121" grpId="0"/>
      <p:bldP spid="730122" grpId="0"/>
      <p:bldP spid="730124" grpId="0"/>
      <p:bldP spid="730126" grpId="0"/>
      <p:bldP spid="730127" grpId="0"/>
      <p:bldP spid="73012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fld id="{90D4B54D-8623-4FB2-9E81-6EF7A627C4B9}" type="slidenum">
              <a:rPr lang="zh-CN" altLang="en-US"/>
              <a:t>40</a:t>
            </a:fld>
            <a:endParaRPr lang="en-US" altLang="zh-CN"/>
          </a:p>
        </p:txBody>
      </p:sp>
      <p:sp>
        <p:nvSpPr>
          <p:cNvPr id="73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</a:t>
            </a:r>
            <a:r>
              <a:rPr lang="zh-CN" altLang="en-US"/>
              <a:t>简化模型分析法</a:t>
            </a:r>
          </a:p>
        </p:txBody>
      </p:sp>
      <p:sp>
        <p:nvSpPr>
          <p:cNvPr id="732164" name="Text Box 4"/>
          <p:cNvSpPr txBox="1">
            <a:spLocks noChangeArrowheads="1"/>
          </p:cNvSpPr>
          <p:nvPr/>
        </p:nvSpPr>
        <p:spPr bwMode="auto">
          <a:xfrm>
            <a:off x="2086918" y="3951059"/>
            <a:ext cx="3098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∴</a:t>
            </a:r>
            <a:r>
              <a:rPr lang="en-US" altLang="zh-CN" b="1"/>
              <a:t>VD</a:t>
            </a:r>
            <a:r>
              <a:rPr lang="en-US" altLang="zh-CN" b="1" baseline="-25000"/>
              <a:t>1</a:t>
            </a:r>
            <a:r>
              <a:rPr lang="zh-CN" altLang="en-US"/>
              <a:t>截止，</a:t>
            </a:r>
            <a:r>
              <a:rPr lang="en-US" altLang="zh-CN" b="1"/>
              <a:t>VD</a:t>
            </a:r>
            <a:r>
              <a:rPr lang="en-US" altLang="zh-CN" b="1" baseline="-25000"/>
              <a:t>2</a:t>
            </a:r>
            <a:r>
              <a:rPr lang="zh-CN" altLang="en-US"/>
              <a:t>导通</a:t>
            </a:r>
          </a:p>
        </p:txBody>
      </p:sp>
      <p:sp>
        <p:nvSpPr>
          <p:cNvPr id="732165" name="Text Box 5"/>
          <p:cNvSpPr txBox="1">
            <a:spLocks noChangeArrowheads="1"/>
          </p:cNvSpPr>
          <p:nvPr/>
        </p:nvSpPr>
        <p:spPr bwMode="auto">
          <a:xfrm>
            <a:off x="5292080" y="3951059"/>
            <a:ext cx="1436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得到图</a:t>
            </a:r>
            <a:r>
              <a:rPr lang="en-US" altLang="zh-CN"/>
              <a:t>(c)</a:t>
            </a:r>
          </a:p>
        </p:txBody>
      </p:sp>
      <p:sp>
        <p:nvSpPr>
          <p:cNvPr id="732166" name="Text Box 6"/>
          <p:cNvSpPr txBox="1">
            <a:spLocks noChangeArrowheads="1"/>
          </p:cNvSpPr>
          <p:nvPr/>
        </p:nvSpPr>
        <p:spPr bwMode="auto">
          <a:xfrm>
            <a:off x="2086918" y="4472733"/>
            <a:ext cx="3163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/>
              <a:t>∴</a:t>
            </a:r>
            <a:r>
              <a:rPr lang="en-US" altLang="zh-CN" b="1" i="1"/>
              <a:t>U</a:t>
            </a:r>
            <a:r>
              <a:rPr lang="en-US" altLang="zh-CN" b="1" baseline="-25000"/>
              <a:t>ab</a:t>
            </a:r>
            <a:r>
              <a:rPr lang="en-US" altLang="zh-CN" b="1"/>
              <a:t>=0.7</a:t>
            </a:r>
            <a:r>
              <a:rPr lang="zh-CN" altLang="en-US" b="1"/>
              <a:t>－</a:t>
            </a:r>
            <a:r>
              <a:rPr lang="en-US" altLang="zh-CN" b="1"/>
              <a:t>5= −4.3(V)</a:t>
            </a:r>
          </a:p>
        </p:txBody>
      </p:sp>
      <p:graphicFrame>
        <p:nvGraphicFramePr>
          <p:cNvPr id="732167" name="Object 7"/>
          <p:cNvGraphicFramePr>
            <a:graphicFrameLocks noChangeAspect="1"/>
          </p:cNvGraphicFramePr>
          <p:nvPr/>
        </p:nvGraphicFramePr>
        <p:xfrm>
          <a:off x="1264593" y="985887"/>
          <a:ext cx="2371725" cy="289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407160" imgH="1711960" progId="Visio.Drawing.11">
                  <p:embed/>
                </p:oleObj>
              </mc:Choice>
              <mc:Fallback>
                <p:oleObj name="Visio" r:id="rId3" imgW="1407160" imgH="1711960" progId="Visio.Drawing.11">
                  <p:embed/>
                  <p:pic>
                    <p:nvPicPr>
                      <p:cNvPr id="73216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4593" y="985887"/>
                        <a:ext cx="2371725" cy="289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2168" name="Object 8"/>
          <p:cNvGraphicFramePr>
            <a:graphicFrameLocks noChangeAspect="1"/>
          </p:cNvGraphicFramePr>
          <p:nvPr/>
        </p:nvGraphicFramePr>
        <p:xfrm>
          <a:off x="4757093" y="1093837"/>
          <a:ext cx="2386012" cy="286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1407160" imgH="1694180" progId="Visio.Drawing.11">
                  <p:embed/>
                </p:oleObj>
              </mc:Choice>
              <mc:Fallback>
                <p:oleObj name="Visio" r:id="rId5" imgW="1407160" imgH="1694180" progId="Visio.Drawing.11">
                  <p:embed/>
                  <p:pic>
                    <p:nvPicPr>
                      <p:cNvPr id="73216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7093" y="1093837"/>
                        <a:ext cx="2386012" cy="286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315389" y="4926480"/>
            <a:ext cx="64133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若两二极管某一端相连，且均有可能导通，则：</a:t>
            </a:r>
            <a:endParaRPr lang="en-US" altLang="zh-CN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algn="l"/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阳极相连，阴极电位低的通；</a:t>
            </a:r>
            <a:endParaRPr lang="en-US" altLang="zh-CN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algn="l"/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阴极相连，阳极电位高的通。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C6BD93F-D015-5A09-8A8E-7FDBDFAEE9B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757093" y="3183024"/>
            <a:ext cx="4216400" cy="3327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2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32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32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732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732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2164" grpId="0"/>
      <p:bldP spid="732165" grpId="0"/>
      <p:bldP spid="732166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AE5AD-868D-440D-84DD-2829E0223474}" type="slidenum">
              <a:rPr lang="zh-CN" altLang="en-US"/>
              <a:t>41</a:t>
            </a:fld>
            <a:endParaRPr lang="en-US" altLang="zh-CN"/>
          </a:p>
        </p:txBody>
      </p:sp>
      <p:sp>
        <p:nvSpPr>
          <p:cNvPr id="72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【</a:t>
            </a:r>
            <a:r>
              <a:rPr lang="zh-CN" altLang="en-US" sz="3200" dirty="0"/>
              <a:t>例</a:t>
            </a:r>
            <a:r>
              <a:rPr lang="en-US" altLang="zh-CN" sz="3200" dirty="0"/>
              <a:t>】</a:t>
            </a:r>
          </a:p>
        </p:txBody>
      </p:sp>
      <p:sp>
        <p:nvSpPr>
          <p:cNvPr id="7260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31800" y="2384425"/>
            <a:ext cx="3810000" cy="4699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z="2400" dirty="0"/>
              <a:t>解：</a:t>
            </a:r>
            <a:r>
              <a:rPr lang="zh-CN" altLang="en-US" sz="2400" b="1" dirty="0"/>
              <a:t>（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）理想模型</a:t>
            </a:r>
          </a:p>
        </p:txBody>
      </p:sp>
      <p:sp>
        <p:nvSpPr>
          <p:cNvPr id="72602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726022" name="Rectangle 6"/>
          <p:cNvSpPr>
            <a:spLocks noChangeArrowheads="1"/>
          </p:cNvSpPr>
          <p:nvPr/>
        </p:nvSpPr>
        <p:spPr bwMode="auto">
          <a:xfrm>
            <a:off x="503238" y="3536950"/>
            <a:ext cx="37084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>
                <a:cs typeface="Times New Roman" panose="02020603050405020304" pitchFamily="18" charset="0"/>
              </a:rPr>
              <a:t>当</a:t>
            </a:r>
            <a:r>
              <a:rPr lang="en-US" altLang="zh-CN" b="1" i="1">
                <a:cs typeface="Times New Roman" panose="02020603050405020304" pitchFamily="18" charset="0"/>
              </a:rPr>
              <a:t>u</a:t>
            </a:r>
            <a:r>
              <a:rPr lang="en-US" altLang="zh-CN" b="1" baseline="-25000">
                <a:cs typeface="Times New Roman" panose="02020603050405020304" pitchFamily="18" charset="0"/>
              </a:rPr>
              <a:t>D</a:t>
            </a:r>
            <a:r>
              <a:rPr lang="en-US" altLang="zh-CN" b="1">
                <a:cs typeface="Times New Roman" panose="02020603050405020304" pitchFamily="18" charset="0"/>
              </a:rPr>
              <a:t>&lt;0</a:t>
            </a:r>
            <a:r>
              <a:rPr lang="zh-CN" altLang="en-US">
                <a:cs typeface="Times New Roman" panose="02020603050405020304" pitchFamily="18" charset="0"/>
              </a:rPr>
              <a:t>，即</a:t>
            </a:r>
            <a:r>
              <a:rPr lang="en-US" altLang="zh-CN" b="1" i="1">
                <a:cs typeface="Times New Roman" panose="02020603050405020304" pitchFamily="18" charset="0"/>
              </a:rPr>
              <a:t>u</a:t>
            </a:r>
            <a:r>
              <a:rPr lang="en-US" altLang="zh-CN" b="1" baseline="-25000">
                <a:cs typeface="Times New Roman" panose="02020603050405020304" pitchFamily="18" charset="0"/>
              </a:rPr>
              <a:t>i</a:t>
            </a:r>
            <a:r>
              <a:rPr lang="en-US" altLang="zh-CN" b="1">
                <a:cs typeface="Times New Roman" panose="02020603050405020304" pitchFamily="18" charset="0"/>
              </a:rPr>
              <a:t>&lt;</a:t>
            </a:r>
            <a:r>
              <a:rPr lang="en-US" altLang="zh-CN" b="1" i="1">
                <a:cs typeface="Times New Roman" panose="02020603050405020304" pitchFamily="18" charset="0"/>
              </a:rPr>
              <a:t>U</a:t>
            </a:r>
            <a:r>
              <a:rPr lang="en-US" altLang="zh-CN" b="1" baseline="-25000">
                <a:cs typeface="Times New Roman" panose="02020603050405020304" pitchFamily="18" charset="0"/>
              </a:rPr>
              <a:t>REF</a:t>
            </a:r>
            <a:r>
              <a:rPr lang="zh-CN" altLang="en-US">
                <a:cs typeface="Times New Roman" panose="02020603050405020304" pitchFamily="18" charset="0"/>
              </a:rPr>
              <a:t>时，二极管截止，</a:t>
            </a:r>
          </a:p>
        </p:txBody>
      </p:sp>
      <p:sp>
        <p:nvSpPr>
          <p:cNvPr id="726023" name="Rectangle 7"/>
          <p:cNvSpPr>
            <a:spLocks noChangeArrowheads="1"/>
          </p:cNvSpPr>
          <p:nvPr/>
        </p:nvSpPr>
        <p:spPr bwMode="auto">
          <a:xfrm>
            <a:off x="3971925" y="5457825"/>
            <a:ext cx="20955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 sz="800">
                <a:ea typeface="宋体" panose="02010600030101010101" pitchFamily="2" charset="-122"/>
              </a:rPr>
              <a:t> 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726024" name="Rectangle 8"/>
          <p:cNvSpPr>
            <a:spLocks noChangeArrowheads="1"/>
          </p:cNvSpPr>
          <p:nvPr/>
        </p:nvSpPr>
        <p:spPr bwMode="auto">
          <a:xfrm>
            <a:off x="647700" y="4875213"/>
            <a:ext cx="34210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/>
              <a:t>当</a:t>
            </a:r>
            <a:r>
              <a:rPr lang="en-US" altLang="zh-CN" b="1" i="1"/>
              <a:t>u</a:t>
            </a:r>
            <a:r>
              <a:rPr lang="en-US" altLang="zh-CN" b="1" baseline="-25000"/>
              <a:t>D</a:t>
            </a:r>
            <a:r>
              <a:rPr lang="en-US" altLang="zh-CN" b="1"/>
              <a:t>&gt;0</a:t>
            </a:r>
            <a:r>
              <a:rPr lang="zh-CN" altLang="en-US"/>
              <a:t>，即</a:t>
            </a:r>
            <a:r>
              <a:rPr lang="en-US" altLang="zh-CN" b="1" i="1"/>
              <a:t>u</a:t>
            </a:r>
            <a:r>
              <a:rPr lang="en-US" altLang="zh-CN" b="1" baseline="-25000"/>
              <a:t>i</a:t>
            </a:r>
            <a:r>
              <a:rPr lang="en-US" altLang="zh-CN" b="1"/>
              <a:t>&gt;</a:t>
            </a:r>
            <a:r>
              <a:rPr lang="en-US" altLang="zh-CN" b="1" i="1"/>
              <a:t>U</a:t>
            </a:r>
            <a:r>
              <a:rPr lang="en-US" altLang="zh-CN" b="1" baseline="-25000"/>
              <a:t>REF</a:t>
            </a:r>
            <a:r>
              <a:rPr lang="zh-CN" altLang="en-US"/>
              <a:t>时，二极管导通 ，</a:t>
            </a:r>
          </a:p>
        </p:txBody>
      </p:sp>
      <p:sp>
        <p:nvSpPr>
          <p:cNvPr id="726027" name="Rectangle 11"/>
          <p:cNvSpPr>
            <a:spLocks noChangeArrowheads="1"/>
          </p:cNvSpPr>
          <p:nvPr/>
        </p:nvSpPr>
        <p:spPr bwMode="auto">
          <a:xfrm>
            <a:off x="323850" y="1089025"/>
            <a:ext cx="7885113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zh-CN"/>
              <a:t>【</a:t>
            </a:r>
            <a:r>
              <a:rPr lang="zh-CN" altLang="en-US"/>
              <a:t>例</a:t>
            </a:r>
            <a:r>
              <a:rPr lang="en-US" altLang="zh-CN"/>
              <a:t>5.2.1】</a:t>
            </a:r>
            <a:r>
              <a:rPr lang="zh-CN" altLang="en-US"/>
              <a:t>电路如图</a:t>
            </a:r>
            <a:r>
              <a:rPr lang="en-US" altLang="zh-CN"/>
              <a:t>5.2.8(a)</a:t>
            </a:r>
            <a:r>
              <a:rPr lang="zh-CN" altLang="en-US"/>
              <a:t>所示</a:t>
            </a:r>
            <a:r>
              <a:rPr lang="en-US" altLang="zh-CN" b="1" i="1"/>
              <a:t>R</a:t>
            </a:r>
            <a:r>
              <a:rPr lang="en-US" altLang="zh-CN" b="1"/>
              <a:t>=1k</a:t>
            </a:r>
            <a:r>
              <a:rPr lang="el-GR" altLang="zh-CN" b="1"/>
              <a:t>Ω</a:t>
            </a:r>
            <a:r>
              <a:rPr lang="en-US" altLang="zh-CN"/>
              <a:t>,</a:t>
            </a:r>
            <a:r>
              <a:rPr lang="en-US" altLang="zh-CN" b="1" i="1"/>
              <a:t>U</a:t>
            </a:r>
            <a:r>
              <a:rPr lang="en-US" altLang="zh-CN" b="1" baseline="-25000"/>
              <a:t>REF</a:t>
            </a:r>
            <a:r>
              <a:rPr lang="en-US" altLang="zh-CN" b="1"/>
              <a:t>=3V</a:t>
            </a:r>
            <a:r>
              <a:rPr lang="zh-CN" altLang="en-US"/>
              <a:t>为直流参考电压源。当 </a:t>
            </a:r>
            <a:r>
              <a:rPr lang="en-US" altLang="zh-CN" b="1" i="1"/>
              <a:t>u</a:t>
            </a:r>
            <a:r>
              <a:rPr lang="en-US" altLang="zh-CN" b="1" baseline="-25000"/>
              <a:t>i</a:t>
            </a:r>
            <a:r>
              <a:rPr lang="en-US" altLang="zh-CN" b="1"/>
              <a:t>=6sin</a:t>
            </a:r>
            <a:r>
              <a:rPr lang="el-GR" altLang="zh-CN" b="1"/>
              <a:t>ω</a:t>
            </a:r>
            <a:r>
              <a:rPr lang="en-US" altLang="zh-CN" b="1"/>
              <a:t>t(V)</a:t>
            </a:r>
            <a:r>
              <a:rPr lang="zh-CN" altLang="en-US"/>
              <a:t>试分别用理想模型和恒压降模型分析该电路，画出相应的输出电压</a:t>
            </a:r>
            <a:r>
              <a:rPr lang="en-US" altLang="zh-CN" b="1" i="1"/>
              <a:t>u</a:t>
            </a:r>
            <a:r>
              <a:rPr lang="en-US" altLang="zh-CN" b="1" baseline="-25000"/>
              <a:t>o</a:t>
            </a:r>
            <a:r>
              <a:rPr lang="zh-CN" altLang="en-US"/>
              <a:t>的波形。</a:t>
            </a:r>
          </a:p>
        </p:txBody>
      </p:sp>
      <p:sp>
        <p:nvSpPr>
          <p:cNvPr id="726030" name="Text Box 14"/>
          <p:cNvSpPr txBox="1">
            <a:spLocks noChangeArrowheads="1"/>
          </p:cNvSpPr>
          <p:nvPr/>
        </p:nvSpPr>
        <p:spPr bwMode="auto">
          <a:xfrm>
            <a:off x="5292725" y="4868863"/>
            <a:ext cx="2808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图</a:t>
            </a:r>
            <a:r>
              <a:rPr lang="en-US" altLang="zh-CN"/>
              <a:t>5.2.8 (a) </a:t>
            </a:r>
            <a:r>
              <a:rPr lang="zh-CN" altLang="en-US"/>
              <a:t>限幅电路</a:t>
            </a:r>
          </a:p>
        </p:txBody>
      </p:sp>
      <p:graphicFrame>
        <p:nvGraphicFramePr>
          <p:cNvPr id="726035" name="Object 19"/>
          <p:cNvGraphicFramePr>
            <a:graphicFrameLocks noChangeAspect="1"/>
          </p:cNvGraphicFramePr>
          <p:nvPr/>
        </p:nvGraphicFramePr>
        <p:xfrm>
          <a:off x="4643438" y="2384425"/>
          <a:ext cx="3851275" cy="210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277110" imgH="1245870" progId="Visio.Drawing.11">
                  <p:embed/>
                </p:oleObj>
              </mc:Choice>
              <mc:Fallback>
                <p:oleObj name="Visio" r:id="rId2" imgW="2277110" imgH="1245870" progId="Visio.Drawing.11">
                  <p:embed/>
                  <p:pic>
                    <p:nvPicPr>
                      <p:cNvPr id="726035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2384425"/>
                        <a:ext cx="3851275" cy="210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6036" name="Object 20"/>
          <p:cNvGraphicFramePr>
            <a:graphicFrameLocks noChangeAspect="1"/>
          </p:cNvGraphicFramePr>
          <p:nvPr/>
        </p:nvGraphicFramePr>
        <p:xfrm>
          <a:off x="1187450" y="2960688"/>
          <a:ext cx="2039938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926465" imgH="215900" progId="Equation.3">
                  <p:embed/>
                </p:oleObj>
              </mc:Choice>
              <mc:Fallback>
                <p:oleObj name="公式" r:id="rId4" imgW="926465" imgH="215900" progId="Equation.3">
                  <p:embed/>
                  <p:pic>
                    <p:nvPicPr>
                      <p:cNvPr id="726036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960688"/>
                        <a:ext cx="2039938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6037" name="Text Box 21"/>
          <p:cNvSpPr txBox="1">
            <a:spLocks noChangeArrowheads="1"/>
          </p:cNvSpPr>
          <p:nvPr/>
        </p:nvSpPr>
        <p:spPr bwMode="auto">
          <a:xfrm>
            <a:off x="1743075" y="4349750"/>
            <a:ext cx="971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i="1"/>
              <a:t>u</a:t>
            </a:r>
            <a:r>
              <a:rPr lang="en-US" altLang="zh-CN" sz="2800" b="1" baseline="-25000"/>
              <a:t>o</a:t>
            </a:r>
            <a:r>
              <a:rPr lang="en-US" altLang="zh-CN" sz="2800" b="1"/>
              <a:t>=</a:t>
            </a:r>
            <a:r>
              <a:rPr lang="en-US" altLang="zh-CN" sz="2800" b="1" i="1"/>
              <a:t>u</a:t>
            </a:r>
            <a:r>
              <a:rPr lang="en-US" altLang="zh-CN" sz="2800" b="1" baseline="-25000"/>
              <a:t>i</a:t>
            </a:r>
          </a:p>
        </p:txBody>
      </p:sp>
      <p:sp>
        <p:nvSpPr>
          <p:cNvPr id="726038" name="Text Box 22"/>
          <p:cNvSpPr txBox="1">
            <a:spLocks noChangeArrowheads="1"/>
          </p:cNvSpPr>
          <p:nvPr/>
        </p:nvSpPr>
        <p:spPr bwMode="auto">
          <a:xfrm>
            <a:off x="1258888" y="5624513"/>
            <a:ext cx="20843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i="1"/>
              <a:t>u</a:t>
            </a:r>
            <a:r>
              <a:rPr lang="en-US" altLang="zh-CN" sz="2800" b="1" baseline="-25000"/>
              <a:t>o</a:t>
            </a:r>
            <a:r>
              <a:rPr lang="en-US" altLang="zh-CN" sz="2800" b="1"/>
              <a:t>=</a:t>
            </a:r>
            <a:r>
              <a:rPr lang="en-US" altLang="zh-CN" sz="2800" b="1" i="1"/>
              <a:t>U</a:t>
            </a:r>
            <a:r>
              <a:rPr lang="en-US" altLang="zh-CN" sz="2800" b="1" baseline="-25000"/>
              <a:t>REF</a:t>
            </a:r>
            <a:r>
              <a:rPr lang="en-US" altLang="zh-CN" sz="2800" b="1"/>
              <a:t>=3V</a:t>
            </a:r>
            <a:endParaRPr lang="en-US" altLang="zh-CN" sz="2800" b="1" baseline="-25000"/>
          </a:p>
        </p:txBody>
      </p:sp>
      <p:sp>
        <p:nvSpPr>
          <p:cNvPr id="2" name="Rectangle 12">
            <a:extLst>
              <a:ext uri="{FF2B5EF4-FFF2-40B4-BE49-F238E27FC236}">
                <a16:creationId xmlns:a16="http://schemas.microsoft.com/office/drawing/2014/main" id="{5481B18D-F77B-DA4B-412E-7262AE585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3832" y="5286375"/>
            <a:ext cx="4265295" cy="1630045"/>
          </a:xfrm>
          <a:prstGeom prst="rect">
            <a:avLst/>
          </a:prstGeom>
          <a:solidFill>
            <a:srgbClr val="FFFF00"/>
          </a:solidFill>
          <a:ln w="38100">
            <a:solidFill>
              <a:srgbClr val="FFFF00"/>
            </a:solidFill>
            <a:miter lim="800000"/>
          </a:ln>
          <a:effectLst/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分析思路：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、判断二极管工作状态，求出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u</a:t>
            </a:r>
            <a:r>
              <a:rPr kumimoji="1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D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画出等效电路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、利用等效电路求解待求量或画出输出波形。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26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1000"/>
                                        <p:tgtEl>
                                          <p:spTgt spid="726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1000"/>
                                        <p:tgtEl>
                                          <p:spTgt spid="72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726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1000"/>
                                        <p:tgtEl>
                                          <p:spTgt spid="726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726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1000"/>
                                        <p:tgtEl>
                                          <p:spTgt spid="726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726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6019" grpId="0" build="p"/>
      <p:bldP spid="726022" grpId="0"/>
      <p:bldP spid="726024" grpId="0"/>
      <p:bldP spid="726030" grpId="0"/>
      <p:bldP spid="726037" grpId="0"/>
      <p:bldP spid="726038" grpId="0"/>
      <p:bldP spid="2" grpId="0" bldLvl="0" animBg="1"/>
      <p:bldP spid="2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76411-76D7-4F0A-972F-8D21283DA7C2}" type="slidenum">
              <a:rPr lang="zh-CN" altLang="en-US"/>
              <a:t>42</a:t>
            </a:fld>
            <a:endParaRPr lang="en-US" altLang="zh-CN"/>
          </a:p>
        </p:txBody>
      </p:sp>
      <p:sp>
        <p:nvSpPr>
          <p:cNvPr id="73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/>
              <a:t>3.</a:t>
            </a:r>
            <a:r>
              <a:rPr lang="zh-CN" altLang="en-US" sz="3200"/>
              <a:t>简化模型分析法</a:t>
            </a:r>
            <a:endParaRPr lang="en-US" altLang="zh-CN" sz="3200"/>
          </a:p>
        </p:txBody>
      </p:sp>
      <p:sp>
        <p:nvSpPr>
          <p:cNvPr id="73318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733191" name="Rectangle 7"/>
          <p:cNvSpPr>
            <a:spLocks noChangeArrowheads="1"/>
          </p:cNvSpPr>
          <p:nvPr/>
        </p:nvSpPr>
        <p:spPr bwMode="auto">
          <a:xfrm>
            <a:off x="3971925" y="5457825"/>
            <a:ext cx="20955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 sz="800">
                <a:ea typeface="宋体" panose="02010600030101010101" pitchFamily="2" charset="-122"/>
              </a:rPr>
              <a:t> </a:t>
            </a:r>
            <a:endParaRPr lang="zh-CN" altLang="en-US">
              <a:ea typeface="宋体" panose="02010600030101010101" pitchFamily="2" charset="-122"/>
            </a:endParaRPr>
          </a:p>
        </p:txBody>
      </p:sp>
      <p:graphicFrame>
        <p:nvGraphicFramePr>
          <p:cNvPr id="733196" name="Object 12"/>
          <p:cNvGraphicFramePr>
            <a:graphicFrameLocks noChangeAspect="1"/>
          </p:cNvGraphicFramePr>
          <p:nvPr/>
        </p:nvGraphicFramePr>
        <p:xfrm>
          <a:off x="539750" y="1160463"/>
          <a:ext cx="4419600" cy="431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778760" imgH="2716530" progId="Visio.Drawing.11">
                  <p:embed/>
                </p:oleObj>
              </mc:Choice>
              <mc:Fallback>
                <p:oleObj name="Visio" r:id="rId2" imgW="2778760" imgH="2716530" progId="Visio.Drawing.11">
                  <p:embed/>
                  <p:pic>
                    <p:nvPicPr>
                      <p:cNvPr id="73319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160463"/>
                        <a:ext cx="4419600" cy="431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3198" name="Text Box 14"/>
          <p:cNvSpPr txBox="1">
            <a:spLocks noChangeArrowheads="1"/>
          </p:cNvSpPr>
          <p:nvPr/>
        </p:nvSpPr>
        <p:spPr bwMode="auto">
          <a:xfrm>
            <a:off x="795338" y="5503863"/>
            <a:ext cx="3071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1"/>
              <a:t>(b)</a:t>
            </a:r>
            <a:r>
              <a:rPr lang="en-US" altLang="zh-CN"/>
              <a:t> </a:t>
            </a:r>
            <a:r>
              <a:rPr lang="zh-CN" altLang="en-US"/>
              <a:t>理想模型时的波形</a:t>
            </a:r>
          </a:p>
        </p:txBody>
      </p:sp>
      <p:sp>
        <p:nvSpPr>
          <p:cNvPr id="733201" name="Rectangle 17"/>
          <p:cNvSpPr>
            <a:spLocks noGrp="1" noChangeArrowheads="1"/>
          </p:cNvSpPr>
          <p:nvPr>
            <p:ph type="body" sz="half" idx="1"/>
          </p:nvPr>
        </p:nvSpPr>
        <p:spPr>
          <a:xfrm>
            <a:off x="5472113" y="1268413"/>
            <a:ext cx="2557462" cy="469900"/>
          </a:xfrm>
          <a:noFill/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z="2400" b="1"/>
              <a:t>理想模型</a:t>
            </a:r>
          </a:p>
        </p:txBody>
      </p:sp>
      <p:sp>
        <p:nvSpPr>
          <p:cNvPr id="733202" name="Rectangle 18"/>
          <p:cNvSpPr>
            <a:spLocks noChangeArrowheads="1"/>
          </p:cNvSpPr>
          <p:nvPr/>
        </p:nvSpPr>
        <p:spPr bwMode="auto">
          <a:xfrm>
            <a:off x="5435600" y="1881188"/>
            <a:ext cx="1512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b="1" i="1">
                <a:cs typeface="Times New Roman" panose="02020603050405020304" pitchFamily="18" charset="0"/>
              </a:rPr>
              <a:t>u</a:t>
            </a:r>
            <a:r>
              <a:rPr lang="en-US" altLang="zh-CN" b="1" baseline="-25000">
                <a:cs typeface="Times New Roman" panose="02020603050405020304" pitchFamily="18" charset="0"/>
              </a:rPr>
              <a:t>i</a:t>
            </a:r>
            <a:r>
              <a:rPr lang="en-US" altLang="zh-CN" b="1">
                <a:cs typeface="Times New Roman" panose="02020603050405020304" pitchFamily="18" charset="0"/>
              </a:rPr>
              <a:t>&lt;</a:t>
            </a:r>
            <a:r>
              <a:rPr lang="en-US" altLang="zh-CN" b="1" i="1">
                <a:cs typeface="Times New Roman" panose="02020603050405020304" pitchFamily="18" charset="0"/>
              </a:rPr>
              <a:t>U</a:t>
            </a:r>
            <a:r>
              <a:rPr lang="en-US" altLang="zh-CN" b="1" baseline="-25000">
                <a:cs typeface="Times New Roman" panose="02020603050405020304" pitchFamily="18" charset="0"/>
              </a:rPr>
              <a:t>REF</a:t>
            </a:r>
            <a:endParaRPr lang="zh-CN" altLang="en-US">
              <a:cs typeface="Times New Roman" panose="02020603050405020304" pitchFamily="18" charset="0"/>
            </a:endParaRPr>
          </a:p>
        </p:txBody>
      </p:sp>
      <p:sp>
        <p:nvSpPr>
          <p:cNvPr id="733203" name="Rectangle 19"/>
          <p:cNvSpPr>
            <a:spLocks noChangeArrowheads="1"/>
          </p:cNvSpPr>
          <p:nvPr/>
        </p:nvSpPr>
        <p:spPr bwMode="auto">
          <a:xfrm>
            <a:off x="5472113" y="2673350"/>
            <a:ext cx="13319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b="1" i="1"/>
              <a:t>u</a:t>
            </a:r>
            <a:r>
              <a:rPr lang="en-US" altLang="zh-CN" b="1" baseline="-25000"/>
              <a:t>i</a:t>
            </a:r>
            <a:r>
              <a:rPr lang="en-US" altLang="zh-CN" b="1"/>
              <a:t>&gt;</a:t>
            </a:r>
            <a:r>
              <a:rPr lang="en-US" altLang="zh-CN" b="1" i="1"/>
              <a:t>U</a:t>
            </a:r>
            <a:r>
              <a:rPr lang="en-US" altLang="zh-CN" b="1" baseline="-25000"/>
              <a:t>REF</a:t>
            </a:r>
            <a:endParaRPr lang="zh-CN" altLang="en-US"/>
          </a:p>
        </p:txBody>
      </p:sp>
      <p:sp>
        <p:nvSpPr>
          <p:cNvPr id="733204" name="Text Box 20"/>
          <p:cNvSpPr txBox="1">
            <a:spLocks noChangeArrowheads="1"/>
          </p:cNvSpPr>
          <p:nvPr/>
        </p:nvSpPr>
        <p:spPr bwMode="auto">
          <a:xfrm>
            <a:off x="7019925" y="1881188"/>
            <a:ext cx="9715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i="1"/>
              <a:t>u</a:t>
            </a:r>
            <a:r>
              <a:rPr lang="en-US" altLang="zh-CN" sz="2800" b="1" baseline="-25000"/>
              <a:t>o</a:t>
            </a:r>
            <a:r>
              <a:rPr lang="en-US" altLang="zh-CN" sz="2800" b="1"/>
              <a:t>=</a:t>
            </a:r>
            <a:r>
              <a:rPr lang="en-US" altLang="zh-CN" sz="2800" b="1" i="1"/>
              <a:t>u</a:t>
            </a:r>
            <a:r>
              <a:rPr lang="en-US" altLang="zh-CN" sz="2800" b="1" baseline="-25000"/>
              <a:t>i</a:t>
            </a:r>
          </a:p>
        </p:txBody>
      </p:sp>
      <p:sp>
        <p:nvSpPr>
          <p:cNvPr id="733205" name="Text Box 21"/>
          <p:cNvSpPr txBox="1">
            <a:spLocks noChangeArrowheads="1"/>
          </p:cNvSpPr>
          <p:nvPr/>
        </p:nvSpPr>
        <p:spPr bwMode="auto">
          <a:xfrm>
            <a:off x="6877050" y="2673350"/>
            <a:ext cx="20843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i="1"/>
              <a:t>u</a:t>
            </a:r>
            <a:r>
              <a:rPr lang="en-US" altLang="zh-CN" sz="2800" b="1" baseline="-25000"/>
              <a:t>o</a:t>
            </a:r>
            <a:r>
              <a:rPr lang="en-US" altLang="zh-CN" sz="2800" b="1"/>
              <a:t>=</a:t>
            </a:r>
            <a:r>
              <a:rPr lang="en-US" altLang="zh-CN" sz="2800" b="1" i="1"/>
              <a:t>U</a:t>
            </a:r>
            <a:r>
              <a:rPr lang="en-US" altLang="zh-CN" sz="2800" b="1" baseline="-25000"/>
              <a:t>REF</a:t>
            </a:r>
            <a:r>
              <a:rPr lang="en-US" altLang="zh-CN" sz="2800" b="1"/>
              <a:t>=3V</a:t>
            </a:r>
            <a:endParaRPr lang="en-US" altLang="zh-CN" sz="2800" b="1" baseline="-25000"/>
          </a:p>
        </p:txBody>
      </p:sp>
      <p:sp>
        <p:nvSpPr>
          <p:cNvPr id="733206" name="Text Box 22"/>
          <p:cNvSpPr txBox="1">
            <a:spLocks noChangeArrowheads="1"/>
          </p:cNvSpPr>
          <p:nvPr/>
        </p:nvSpPr>
        <p:spPr bwMode="auto">
          <a:xfrm>
            <a:off x="5788025" y="3644900"/>
            <a:ext cx="2386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波形如图</a:t>
            </a:r>
            <a:r>
              <a:rPr lang="en-US" altLang="zh-CN" b="1"/>
              <a:t>(b)</a:t>
            </a:r>
            <a:r>
              <a:rPr lang="zh-CN" altLang="en-US"/>
              <a:t>所示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733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1000"/>
                                        <p:tgtEl>
                                          <p:spTgt spid="733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33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000"/>
                                        <p:tgtEl>
                                          <p:spTgt spid="733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33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33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1000"/>
                                        <p:tgtEl>
                                          <p:spTgt spid="733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1000"/>
                                        <p:tgtEl>
                                          <p:spTgt spid="733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3198" grpId="0"/>
      <p:bldP spid="733201" grpId="0" build="p"/>
      <p:bldP spid="733202" grpId="0"/>
      <p:bldP spid="733203" grpId="0"/>
      <p:bldP spid="733204" grpId="0"/>
      <p:bldP spid="733205" grpId="0"/>
      <p:bldP spid="73320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AF688-40DB-4833-BEA3-FBD7A7144ED3}" type="slidenum">
              <a:rPr lang="zh-CN" altLang="en-US"/>
              <a:t>43</a:t>
            </a:fld>
            <a:endParaRPr lang="en-US" altLang="zh-CN"/>
          </a:p>
        </p:txBody>
      </p:sp>
      <p:sp>
        <p:nvSpPr>
          <p:cNvPr id="734210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503238" y="1233488"/>
            <a:ext cx="3522662" cy="5048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rgbClr val="FF0000"/>
                </a:solidFill>
              </a:rPr>
              <a:t>解</a:t>
            </a:r>
            <a:r>
              <a:rPr lang="zh-CN" altLang="en-US" sz="2400"/>
              <a:t>：</a:t>
            </a:r>
            <a:r>
              <a:rPr lang="zh-CN" altLang="en-US" sz="2400" b="1"/>
              <a:t>（</a:t>
            </a:r>
            <a:r>
              <a:rPr lang="en-US" altLang="zh-CN" sz="2400" b="1"/>
              <a:t>2</a:t>
            </a:r>
            <a:r>
              <a:rPr lang="zh-CN" altLang="en-US" sz="2400" b="1"/>
              <a:t>）恒压降模型</a:t>
            </a:r>
          </a:p>
        </p:txBody>
      </p:sp>
      <p:sp>
        <p:nvSpPr>
          <p:cNvPr id="734211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734217" name="Rectangle 9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/>
              <a:t>3.</a:t>
            </a:r>
            <a:r>
              <a:rPr lang="zh-CN" altLang="en-US"/>
              <a:t>简化模型分析法</a:t>
            </a:r>
            <a:endParaRPr lang="en-US" altLang="zh-CN"/>
          </a:p>
        </p:txBody>
      </p:sp>
      <p:sp>
        <p:nvSpPr>
          <p:cNvPr id="734218" name="Rectangle 10"/>
          <p:cNvSpPr>
            <a:spLocks noChangeArrowheads="1"/>
          </p:cNvSpPr>
          <p:nvPr/>
        </p:nvSpPr>
        <p:spPr bwMode="auto">
          <a:xfrm>
            <a:off x="323850" y="2673350"/>
            <a:ext cx="48609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>
                <a:cs typeface="Times New Roman" panose="02020603050405020304" pitchFamily="18" charset="0"/>
              </a:rPr>
              <a:t>当</a:t>
            </a:r>
            <a:r>
              <a:rPr lang="en-US" altLang="zh-CN" b="1" i="1">
                <a:cs typeface="Times New Roman" panose="02020603050405020304" pitchFamily="18" charset="0"/>
              </a:rPr>
              <a:t>u</a:t>
            </a:r>
            <a:r>
              <a:rPr lang="en-US" altLang="zh-CN" b="1" baseline="-25000">
                <a:cs typeface="Times New Roman" panose="02020603050405020304" pitchFamily="18" charset="0"/>
              </a:rPr>
              <a:t>D</a:t>
            </a:r>
            <a:r>
              <a:rPr lang="en-US" altLang="zh-CN" b="1">
                <a:cs typeface="Times New Roman" panose="02020603050405020304" pitchFamily="18" charset="0"/>
              </a:rPr>
              <a:t>&lt;</a:t>
            </a:r>
            <a:r>
              <a:rPr lang="en-US" altLang="zh-CN" b="1" i="1">
                <a:cs typeface="Times New Roman" panose="02020603050405020304" pitchFamily="18" charset="0"/>
              </a:rPr>
              <a:t>U</a:t>
            </a:r>
            <a:r>
              <a:rPr lang="en-US" altLang="zh-CN" b="1" baseline="-25000">
                <a:cs typeface="Times New Roman" panose="02020603050405020304" pitchFamily="18" charset="0"/>
              </a:rPr>
              <a:t>D(on)</a:t>
            </a:r>
            <a:r>
              <a:rPr lang="zh-CN" altLang="en-US">
                <a:cs typeface="Times New Roman" panose="02020603050405020304" pitchFamily="18" charset="0"/>
              </a:rPr>
              <a:t>，即</a:t>
            </a:r>
            <a:r>
              <a:rPr lang="en-US" altLang="zh-CN" b="1" i="1">
                <a:cs typeface="Times New Roman" panose="02020603050405020304" pitchFamily="18" charset="0"/>
              </a:rPr>
              <a:t>u</a:t>
            </a:r>
            <a:r>
              <a:rPr lang="en-US" altLang="zh-CN" b="1" baseline="-25000">
                <a:cs typeface="Times New Roman" panose="02020603050405020304" pitchFamily="18" charset="0"/>
              </a:rPr>
              <a:t>i</a:t>
            </a:r>
            <a:r>
              <a:rPr lang="en-US" altLang="zh-CN" b="1">
                <a:cs typeface="Times New Roman" panose="02020603050405020304" pitchFamily="18" charset="0"/>
              </a:rPr>
              <a:t>&lt;</a:t>
            </a:r>
            <a:r>
              <a:rPr lang="en-US" altLang="zh-CN" b="1" i="1">
                <a:cs typeface="Times New Roman" panose="02020603050405020304" pitchFamily="18" charset="0"/>
              </a:rPr>
              <a:t>U</a:t>
            </a:r>
            <a:r>
              <a:rPr lang="en-US" altLang="zh-CN" b="1" baseline="-25000">
                <a:cs typeface="Times New Roman" panose="02020603050405020304" pitchFamily="18" charset="0"/>
              </a:rPr>
              <a:t>REF</a:t>
            </a:r>
            <a:r>
              <a:rPr lang="en-US" altLang="zh-CN" b="1">
                <a:cs typeface="Times New Roman" panose="02020603050405020304" pitchFamily="18" charset="0"/>
              </a:rPr>
              <a:t>+</a:t>
            </a:r>
            <a:r>
              <a:rPr lang="en-US" altLang="zh-CN" b="1" i="1">
                <a:cs typeface="Times New Roman" panose="02020603050405020304" pitchFamily="18" charset="0"/>
              </a:rPr>
              <a:t>U</a:t>
            </a:r>
            <a:r>
              <a:rPr lang="en-US" altLang="zh-CN" b="1" baseline="-25000">
                <a:cs typeface="Times New Roman" panose="02020603050405020304" pitchFamily="18" charset="0"/>
              </a:rPr>
              <a:t>D(on)</a:t>
            </a:r>
            <a:r>
              <a:rPr lang="zh-CN" altLang="en-US">
                <a:cs typeface="Times New Roman" panose="02020603050405020304" pitchFamily="18" charset="0"/>
              </a:rPr>
              <a:t>时，二极管截止，</a:t>
            </a:r>
          </a:p>
        </p:txBody>
      </p:sp>
      <p:sp>
        <p:nvSpPr>
          <p:cNvPr id="734219" name="Rectangle 11"/>
          <p:cNvSpPr>
            <a:spLocks noChangeArrowheads="1"/>
          </p:cNvSpPr>
          <p:nvPr/>
        </p:nvSpPr>
        <p:spPr bwMode="auto">
          <a:xfrm>
            <a:off x="395288" y="4257675"/>
            <a:ext cx="5003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/>
              <a:t>当</a:t>
            </a:r>
            <a:r>
              <a:rPr lang="en-US" altLang="zh-CN" b="1" i="1"/>
              <a:t>u</a:t>
            </a:r>
            <a:r>
              <a:rPr lang="en-US" altLang="zh-CN" b="1" baseline="-25000"/>
              <a:t>D</a:t>
            </a:r>
            <a:r>
              <a:rPr lang="en-US" altLang="zh-CN" b="1"/>
              <a:t>&gt;</a:t>
            </a:r>
            <a:r>
              <a:rPr lang="en-US" altLang="zh-CN" b="1" i="1"/>
              <a:t>U</a:t>
            </a:r>
            <a:r>
              <a:rPr lang="en-US" altLang="zh-CN" b="1" baseline="-25000"/>
              <a:t>D(on)</a:t>
            </a:r>
            <a:r>
              <a:rPr lang="zh-CN" altLang="en-US"/>
              <a:t>，即</a:t>
            </a:r>
            <a:r>
              <a:rPr lang="en-US" altLang="zh-CN" b="1" i="1"/>
              <a:t>u</a:t>
            </a:r>
            <a:r>
              <a:rPr lang="en-US" altLang="zh-CN" b="1" baseline="-25000"/>
              <a:t>i</a:t>
            </a:r>
            <a:r>
              <a:rPr lang="en-US" altLang="zh-CN" b="1"/>
              <a:t>&gt;</a:t>
            </a:r>
            <a:r>
              <a:rPr lang="en-US" altLang="zh-CN" b="1" i="1"/>
              <a:t>U</a:t>
            </a:r>
            <a:r>
              <a:rPr lang="en-US" altLang="zh-CN" b="1" baseline="-25000"/>
              <a:t>REF</a:t>
            </a:r>
            <a:r>
              <a:rPr lang="en-US" altLang="zh-CN" b="1"/>
              <a:t>+</a:t>
            </a:r>
            <a:r>
              <a:rPr lang="en-US" altLang="zh-CN" b="1" i="1"/>
              <a:t>U</a:t>
            </a:r>
            <a:r>
              <a:rPr lang="en-US" altLang="zh-CN" b="1" baseline="-25000"/>
              <a:t>D(on)</a:t>
            </a:r>
            <a:r>
              <a:rPr lang="zh-CN" altLang="en-US"/>
              <a:t>时，二极管导通 ，</a:t>
            </a:r>
          </a:p>
        </p:txBody>
      </p:sp>
      <p:graphicFrame>
        <p:nvGraphicFramePr>
          <p:cNvPr id="734220" name="Object 12"/>
          <p:cNvGraphicFramePr>
            <a:graphicFrameLocks noChangeAspect="1"/>
          </p:cNvGraphicFramePr>
          <p:nvPr/>
        </p:nvGraphicFramePr>
        <p:xfrm>
          <a:off x="1368425" y="2024063"/>
          <a:ext cx="2039938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926465" imgH="215900" progId="Equation.3">
                  <p:embed/>
                </p:oleObj>
              </mc:Choice>
              <mc:Fallback>
                <p:oleObj name="公式" r:id="rId2" imgW="926465" imgH="215900" progId="Equation.3">
                  <p:embed/>
                  <p:pic>
                    <p:nvPicPr>
                      <p:cNvPr id="73422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8425" y="2024063"/>
                        <a:ext cx="2039938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4221" name="Text Box 13"/>
          <p:cNvSpPr txBox="1">
            <a:spLocks noChangeArrowheads="1"/>
          </p:cNvSpPr>
          <p:nvPr/>
        </p:nvSpPr>
        <p:spPr bwMode="auto">
          <a:xfrm>
            <a:off x="1692275" y="3608388"/>
            <a:ext cx="9715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i="1"/>
              <a:t>u</a:t>
            </a:r>
            <a:r>
              <a:rPr lang="en-US" altLang="zh-CN" sz="2800" b="1" baseline="-25000"/>
              <a:t>o</a:t>
            </a:r>
            <a:r>
              <a:rPr lang="en-US" altLang="zh-CN" sz="2800" b="1"/>
              <a:t>=</a:t>
            </a:r>
            <a:r>
              <a:rPr lang="en-US" altLang="zh-CN" sz="2800" b="1" i="1"/>
              <a:t>u</a:t>
            </a:r>
            <a:r>
              <a:rPr lang="en-US" altLang="zh-CN" sz="2800" b="1" baseline="-25000"/>
              <a:t>i</a:t>
            </a:r>
          </a:p>
        </p:txBody>
      </p:sp>
      <p:sp>
        <p:nvSpPr>
          <p:cNvPr id="734222" name="Text Box 14"/>
          <p:cNvSpPr txBox="1">
            <a:spLocks noChangeArrowheads="1"/>
          </p:cNvSpPr>
          <p:nvPr/>
        </p:nvSpPr>
        <p:spPr bwMode="auto">
          <a:xfrm>
            <a:off x="827088" y="5157788"/>
            <a:ext cx="32718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i="1"/>
              <a:t>u</a:t>
            </a:r>
            <a:r>
              <a:rPr lang="en-US" altLang="zh-CN" sz="2800" b="1" baseline="-25000"/>
              <a:t>o</a:t>
            </a:r>
            <a:r>
              <a:rPr lang="en-US" altLang="zh-CN" sz="2800" b="1"/>
              <a:t>=</a:t>
            </a:r>
            <a:r>
              <a:rPr lang="en-US" altLang="zh-CN" sz="2800" b="1" i="1"/>
              <a:t>U</a:t>
            </a:r>
            <a:r>
              <a:rPr lang="en-US" altLang="zh-CN" sz="2800" b="1" baseline="-25000"/>
              <a:t>REF</a:t>
            </a:r>
            <a:r>
              <a:rPr lang="en-US" altLang="zh-CN" sz="2800" b="1"/>
              <a:t>+</a:t>
            </a:r>
            <a:r>
              <a:rPr lang="en-US" altLang="zh-CN" b="1" i="1"/>
              <a:t>U</a:t>
            </a:r>
            <a:r>
              <a:rPr lang="en-US" altLang="zh-CN" b="1" baseline="-25000"/>
              <a:t>D(on)</a:t>
            </a:r>
            <a:r>
              <a:rPr lang="en-US" altLang="zh-CN" sz="2800" b="1"/>
              <a:t>=3.7V</a:t>
            </a:r>
          </a:p>
        </p:txBody>
      </p:sp>
      <p:graphicFrame>
        <p:nvGraphicFramePr>
          <p:cNvPr id="734223" name="Object 15"/>
          <p:cNvGraphicFramePr>
            <a:graphicFrameLocks noChangeAspect="1"/>
          </p:cNvGraphicFramePr>
          <p:nvPr/>
        </p:nvGraphicFramePr>
        <p:xfrm>
          <a:off x="5040313" y="1341438"/>
          <a:ext cx="3851275" cy="210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277110" imgH="1245870" progId="Visio.Drawing.11">
                  <p:embed/>
                </p:oleObj>
              </mc:Choice>
              <mc:Fallback>
                <p:oleObj name="Visio" r:id="rId4" imgW="2277110" imgH="1245870" progId="Visio.Drawing.11">
                  <p:embed/>
                  <p:pic>
                    <p:nvPicPr>
                      <p:cNvPr id="734223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0313" y="1341438"/>
                        <a:ext cx="3851275" cy="210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4224" name="Text Box 16"/>
          <p:cNvSpPr txBox="1">
            <a:spLocks noChangeArrowheads="1"/>
          </p:cNvSpPr>
          <p:nvPr/>
        </p:nvSpPr>
        <p:spPr bwMode="auto">
          <a:xfrm>
            <a:off x="6294438" y="3740150"/>
            <a:ext cx="21224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1"/>
              <a:t>(c)</a:t>
            </a:r>
            <a:r>
              <a:rPr lang="en-US" altLang="zh-CN"/>
              <a:t> </a:t>
            </a:r>
            <a:r>
              <a:rPr lang="zh-CN" altLang="en-US"/>
              <a:t>恒压降模型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34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1000"/>
                                        <p:tgtEl>
                                          <p:spTgt spid="734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1000"/>
                                        <p:tgtEl>
                                          <p:spTgt spid="734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34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1000"/>
                                        <p:tgtEl>
                                          <p:spTgt spid="734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734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1000"/>
                                        <p:tgtEl>
                                          <p:spTgt spid="734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734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4210" grpId="0" build="p"/>
      <p:bldP spid="734218" grpId="0"/>
      <p:bldP spid="734219" grpId="0"/>
      <p:bldP spid="734221" grpId="0"/>
      <p:bldP spid="734222" grpId="0"/>
      <p:bldP spid="73422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444DF-1CBF-47B0-9815-F7606A607CD5}" type="slidenum">
              <a:rPr lang="zh-CN" altLang="en-US"/>
              <a:t>44</a:t>
            </a:fld>
            <a:endParaRPr lang="en-US" altLang="zh-CN"/>
          </a:p>
        </p:txBody>
      </p:sp>
      <p:sp>
        <p:nvSpPr>
          <p:cNvPr id="624642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5184775" y="1268413"/>
            <a:ext cx="1871663" cy="5048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z="2400" b="1"/>
              <a:t>恒压降模型</a:t>
            </a:r>
          </a:p>
        </p:txBody>
      </p:sp>
      <p:sp>
        <p:nvSpPr>
          <p:cNvPr id="62464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24653" name="Rectangle 13"/>
          <p:cNvSpPr>
            <a:spLocks noChangeArrowheads="1"/>
          </p:cNvSpPr>
          <p:nvPr/>
        </p:nvSpPr>
        <p:spPr bwMode="auto">
          <a:xfrm>
            <a:off x="5543550" y="4191000"/>
            <a:ext cx="3071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/>
              <a:t>波形如图</a:t>
            </a:r>
            <a:r>
              <a:rPr lang="en-US" altLang="zh-CN" b="1"/>
              <a:t>5.2.8(d)</a:t>
            </a:r>
            <a:r>
              <a:rPr lang="zh-CN" altLang="en-US"/>
              <a:t>所示 </a:t>
            </a:r>
          </a:p>
        </p:txBody>
      </p:sp>
      <p:graphicFrame>
        <p:nvGraphicFramePr>
          <p:cNvPr id="624663" name="Object 23"/>
          <p:cNvGraphicFramePr/>
          <p:nvPr/>
        </p:nvGraphicFramePr>
        <p:xfrm>
          <a:off x="287338" y="1089025"/>
          <a:ext cx="4981575" cy="460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137535" imgH="2904490" progId="Visio.Drawing.11">
                  <p:embed/>
                </p:oleObj>
              </mc:Choice>
              <mc:Fallback>
                <p:oleObj name="Visio" r:id="rId2" imgW="3137535" imgH="2904490" progId="Visio.Drawing.11">
                  <p:embed/>
                  <p:pic>
                    <p:nvPicPr>
                      <p:cNvPr id="624663" name="Object 23"/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338" y="1089025"/>
                        <a:ext cx="4981575" cy="460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671" name="Text Box 31"/>
          <p:cNvSpPr txBox="1">
            <a:spLocks noChangeArrowheads="1"/>
          </p:cNvSpPr>
          <p:nvPr/>
        </p:nvSpPr>
        <p:spPr bwMode="auto">
          <a:xfrm>
            <a:off x="877888" y="5503863"/>
            <a:ext cx="33766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1"/>
              <a:t>(d)</a:t>
            </a:r>
            <a:r>
              <a:rPr lang="en-US" altLang="zh-CN"/>
              <a:t> </a:t>
            </a:r>
            <a:r>
              <a:rPr lang="zh-CN" altLang="en-US"/>
              <a:t>恒压降模型时的波形</a:t>
            </a:r>
          </a:p>
        </p:txBody>
      </p:sp>
      <p:sp>
        <p:nvSpPr>
          <p:cNvPr id="624672" name="Rectangle 3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/>
              <a:t>3.</a:t>
            </a:r>
            <a:r>
              <a:rPr lang="zh-CN" altLang="en-US"/>
              <a:t>简化模型分析法</a:t>
            </a:r>
            <a:endParaRPr lang="en-US" altLang="zh-CN"/>
          </a:p>
        </p:txBody>
      </p:sp>
      <p:sp>
        <p:nvSpPr>
          <p:cNvPr id="624673" name="Rectangle 33"/>
          <p:cNvSpPr>
            <a:spLocks noChangeArrowheads="1"/>
          </p:cNvSpPr>
          <p:nvPr/>
        </p:nvSpPr>
        <p:spPr bwMode="auto">
          <a:xfrm>
            <a:off x="5256213" y="2024063"/>
            <a:ext cx="2268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b="1" i="1">
                <a:cs typeface="Times New Roman" panose="02020603050405020304" pitchFamily="18" charset="0"/>
              </a:rPr>
              <a:t>u</a:t>
            </a:r>
            <a:r>
              <a:rPr lang="en-US" altLang="zh-CN" b="1" baseline="-25000">
                <a:cs typeface="Times New Roman" panose="02020603050405020304" pitchFamily="18" charset="0"/>
              </a:rPr>
              <a:t>i</a:t>
            </a:r>
            <a:r>
              <a:rPr lang="en-US" altLang="zh-CN" b="1">
                <a:cs typeface="Times New Roman" panose="02020603050405020304" pitchFamily="18" charset="0"/>
              </a:rPr>
              <a:t>&lt;</a:t>
            </a:r>
            <a:r>
              <a:rPr lang="en-US" altLang="zh-CN" b="1" i="1">
                <a:cs typeface="Times New Roman" panose="02020603050405020304" pitchFamily="18" charset="0"/>
              </a:rPr>
              <a:t>U</a:t>
            </a:r>
            <a:r>
              <a:rPr lang="en-US" altLang="zh-CN" b="1" baseline="-25000">
                <a:cs typeface="Times New Roman" panose="02020603050405020304" pitchFamily="18" charset="0"/>
              </a:rPr>
              <a:t>REF</a:t>
            </a:r>
            <a:r>
              <a:rPr lang="en-US" altLang="zh-CN" b="1">
                <a:cs typeface="Times New Roman" panose="02020603050405020304" pitchFamily="18" charset="0"/>
              </a:rPr>
              <a:t>+</a:t>
            </a:r>
            <a:r>
              <a:rPr lang="en-US" altLang="zh-CN" b="1" i="1">
                <a:cs typeface="Times New Roman" panose="02020603050405020304" pitchFamily="18" charset="0"/>
              </a:rPr>
              <a:t>U</a:t>
            </a:r>
            <a:r>
              <a:rPr lang="en-US" altLang="zh-CN" b="1" baseline="-25000">
                <a:cs typeface="Times New Roman" panose="02020603050405020304" pitchFamily="18" charset="0"/>
              </a:rPr>
              <a:t>D(on)</a:t>
            </a:r>
            <a:endParaRPr lang="zh-CN" altLang="en-US">
              <a:cs typeface="Times New Roman" panose="02020603050405020304" pitchFamily="18" charset="0"/>
            </a:endParaRPr>
          </a:p>
        </p:txBody>
      </p:sp>
      <p:sp>
        <p:nvSpPr>
          <p:cNvPr id="624674" name="Rectangle 34"/>
          <p:cNvSpPr>
            <a:spLocks noChangeArrowheads="1"/>
          </p:cNvSpPr>
          <p:nvPr/>
        </p:nvSpPr>
        <p:spPr bwMode="auto">
          <a:xfrm>
            <a:off x="5327650" y="2744788"/>
            <a:ext cx="2124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b="1" i="1"/>
              <a:t>u</a:t>
            </a:r>
            <a:r>
              <a:rPr lang="en-US" altLang="zh-CN" b="1" baseline="-25000"/>
              <a:t>i</a:t>
            </a:r>
            <a:r>
              <a:rPr lang="en-US" altLang="zh-CN" b="1"/>
              <a:t>&gt;</a:t>
            </a:r>
            <a:r>
              <a:rPr lang="en-US" altLang="zh-CN" b="1" i="1"/>
              <a:t>U</a:t>
            </a:r>
            <a:r>
              <a:rPr lang="en-US" altLang="zh-CN" b="1" baseline="-25000"/>
              <a:t>REF</a:t>
            </a:r>
            <a:r>
              <a:rPr lang="en-US" altLang="zh-CN" b="1"/>
              <a:t>+</a:t>
            </a:r>
            <a:r>
              <a:rPr lang="en-US" altLang="zh-CN" b="1" i="1"/>
              <a:t>U</a:t>
            </a:r>
            <a:r>
              <a:rPr lang="en-US" altLang="zh-CN" b="1" baseline="-25000"/>
              <a:t>D(on)</a:t>
            </a:r>
            <a:endParaRPr lang="zh-CN" altLang="en-US"/>
          </a:p>
        </p:txBody>
      </p:sp>
      <p:sp>
        <p:nvSpPr>
          <p:cNvPr id="624676" name="Text Box 36"/>
          <p:cNvSpPr txBox="1">
            <a:spLocks noChangeArrowheads="1"/>
          </p:cNvSpPr>
          <p:nvPr/>
        </p:nvSpPr>
        <p:spPr bwMode="auto">
          <a:xfrm>
            <a:off x="7848600" y="2024063"/>
            <a:ext cx="9715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i="1"/>
              <a:t>u</a:t>
            </a:r>
            <a:r>
              <a:rPr lang="en-US" altLang="zh-CN" sz="2800" b="1" baseline="-25000"/>
              <a:t>o</a:t>
            </a:r>
            <a:r>
              <a:rPr lang="en-US" altLang="zh-CN" sz="2800" b="1"/>
              <a:t>=</a:t>
            </a:r>
            <a:r>
              <a:rPr lang="en-US" altLang="zh-CN" sz="2800" b="1" i="1"/>
              <a:t>u</a:t>
            </a:r>
            <a:r>
              <a:rPr lang="en-US" altLang="zh-CN" sz="2800" b="1" baseline="-25000"/>
              <a:t>i</a:t>
            </a:r>
          </a:p>
        </p:txBody>
      </p:sp>
      <p:sp>
        <p:nvSpPr>
          <p:cNvPr id="624677" name="Text Box 37"/>
          <p:cNvSpPr txBox="1">
            <a:spLocks noChangeArrowheads="1"/>
          </p:cNvSpPr>
          <p:nvPr/>
        </p:nvSpPr>
        <p:spPr bwMode="auto">
          <a:xfrm>
            <a:off x="5400675" y="3357563"/>
            <a:ext cx="32718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i="1"/>
              <a:t>u</a:t>
            </a:r>
            <a:r>
              <a:rPr lang="en-US" altLang="zh-CN" sz="2800" b="1" baseline="-25000"/>
              <a:t>o</a:t>
            </a:r>
            <a:r>
              <a:rPr lang="en-US" altLang="zh-CN" sz="2800" b="1"/>
              <a:t>=</a:t>
            </a:r>
            <a:r>
              <a:rPr lang="en-US" altLang="zh-CN" sz="2800" b="1" i="1"/>
              <a:t>U</a:t>
            </a:r>
            <a:r>
              <a:rPr lang="en-US" altLang="zh-CN" sz="2800" b="1" baseline="-25000"/>
              <a:t>REF</a:t>
            </a:r>
            <a:r>
              <a:rPr lang="en-US" altLang="zh-CN" sz="2800" b="1"/>
              <a:t>+</a:t>
            </a:r>
            <a:r>
              <a:rPr lang="en-US" altLang="zh-CN" b="1" i="1"/>
              <a:t>U</a:t>
            </a:r>
            <a:r>
              <a:rPr lang="en-US" altLang="zh-CN" b="1" baseline="-25000"/>
              <a:t>D(on)</a:t>
            </a:r>
            <a:r>
              <a:rPr lang="en-US" altLang="zh-CN" sz="2800" b="1"/>
              <a:t>=3.7V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624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1000"/>
                                        <p:tgtEl>
                                          <p:spTgt spid="624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24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000"/>
                                        <p:tgtEl>
                                          <p:spTgt spid="624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24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1000"/>
                                        <p:tgtEl>
                                          <p:spTgt spid="624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1000"/>
                                        <p:tgtEl>
                                          <p:spTgt spid="624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1000"/>
                                        <p:tgtEl>
                                          <p:spTgt spid="624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42" grpId="0" build="p"/>
      <p:bldP spid="624653" grpId="0"/>
      <p:bldP spid="624671" grpId="0"/>
      <p:bldP spid="624673" grpId="0"/>
      <p:bldP spid="624674" grpId="0"/>
      <p:bldP spid="624676" grpId="0"/>
      <p:bldP spid="62467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fld id="{D1DF77E4-C533-44B0-BD75-2C73831A430C}" type="slidenum">
              <a:rPr lang="zh-CN" altLang="en-US"/>
              <a:t>45</a:t>
            </a:fld>
            <a:endParaRPr lang="en-US" altLang="zh-CN"/>
          </a:p>
        </p:txBody>
      </p:sp>
      <p:sp>
        <p:nvSpPr>
          <p:cNvPr id="73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</a:t>
            </a:r>
            <a:r>
              <a:rPr lang="zh-CN" altLang="en-US"/>
              <a:t>简化模型分析法</a:t>
            </a:r>
          </a:p>
        </p:txBody>
      </p:sp>
      <p:sp>
        <p:nvSpPr>
          <p:cNvPr id="735237" name="Text Box 5"/>
          <p:cNvSpPr txBox="1">
            <a:spLocks noChangeArrowheads="1"/>
          </p:cNvSpPr>
          <p:nvPr/>
        </p:nvSpPr>
        <p:spPr bwMode="auto">
          <a:xfrm>
            <a:off x="827088" y="5300663"/>
            <a:ext cx="3071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1"/>
              <a:t>(b)</a:t>
            </a:r>
            <a:r>
              <a:rPr lang="en-US" altLang="zh-CN"/>
              <a:t> </a:t>
            </a:r>
            <a:r>
              <a:rPr lang="zh-CN" altLang="en-US"/>
              <a:t>理想模型时的波形</a:t>
            </a:r>
          </a:p>
        </p:txBody>
      </p:sp>
      <p:sp>
        <p:nvSpPr>
          <p:cNvPr id="735239" name="Text Box 7"/>
          <p:cNvSpPr txBox="1">
            <a:spLocks noChangeArrowheads="1"/>
          </p:cNvSpPr>
          <p:nvPr/>
        </p:nvSpPr>
        <p:spPr bwMode="auto">
          <a:xfrm>
            <a:off x="5148263" y="5265738"/>
            <a:ext cx="33766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1"/>
              <a:t>(d)</a:t>
            </a:r>
            <a:r>
              <a:rPr lang="en-US" altLang="zh-CN"/>
              <a:t> </a:t>
            </a:r>
            <a:r>
              <a:rPr lang="zh-CN" altLang="en-US"/>
              <a:t>恒压降模型时的波形</a:t>
            </a:r>
          </a:p>
        </p:txBody>
      </p:sp>
      <p:graphicFrame>
        <p:nvGraphicFramePr>
          <p:cNvPr id="735240" name="Object 8"/>
          <p:cNvGraphicFramePr>
            <a:graphicFrameLocks noChangeAspect="1"/>
          </p:cNvGraphicFramePr>
          <p:nvPr/>
        </p:nvGraphicFramePr>
        <p:xfrm>
          <a:off x="423863" y="1135063"/>
          <a:ext cx="8251825" cy="402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558155" imgH="2716530" progId="Visio.Drawing.11">
                  <p:embed/>
                </p:oleObj>
              </mc:Choice>
              <mc:Fallback>
                <p:oleObj name="Visio" r:id="rId2" imgW="5558155" imgH="2716530" progId="Visio.Drawing.11">
                  <p:embed/>
                  <p:pic>
                    <p:nvPicPr>
                      <p:cNvPr id="73524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863" y="1135063"/>
                        <a:ext cx="8251825" cy="4022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fld id="{33E7B73C-0CE9-484D-892E-D39CB4F9668E}" type="slidenum">
              <a:rPr lang="zh-CN" altLang="en-US"/>
              <a:t>46</a:t>
            </a:fld>
            <a:endParaRPr lang="en-US" altLang="zh-CN"/>
          </a:p>
        </p:txBody>
      </p:sp>
      <p:sp>
        <p:nvSpPr>
          <p:cNvPr id="75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</a:t>
            </a:r>
            <a:r>
              <a:rPr lang="zh-CN" altLang="en-US"/>
              <a:t>简化模型分析法</a:t>
            </a:r>
          </a:p>
        </p:txBody>
      </p:sp>
      <p:sp>
        <p:nvSpPr>
          <p:cNvPr id="757764" name="Rectangle 4"/>
          <p:cNvSpPr>
            <a:spLocks noChangeArrowheads="1"/>
          </p:cNvSpPr>
          <p:nvPr/>
        </p:nvSpPr>
        <p:spPr bwMode="auto">
          <a:xfrm>
            <a:off x="539750" y="1160463"/>
            <a:ext cx="4222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zh-CN" altLang="en-US"/>
              <a:t>该例题中的电路称为限幅电路 </a:t>
            </a:r>
          </a:p>
        </p:txBody>
      </p:sp>
      <p:sp>
        <p:nvSpPr>
          <p:cNvPr id="757765" name="Rectangle 5"/>
          <p:cNvSpPr>
            <a:spLocks noChangeArrowheads="1"/>
          </p:cNvSpPr>
          <p:nvPr/>
        </p:nvSpPr>
        <p:spPr bwMode="auto">
          <a:xfrm>
            <a:off x="2051050" y="1700213"/>
            <a:ext cx="67659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zh-CN" altLang="en-US"/>
              <a:t>让信号在预置的电平范围内，有选择地传输信号波形的一部分 </a:t>
            </a:r>
          </a:p>
        </p:txBody>
      </p:sp>
      <p:sp>
        <p:nvSpPr>
          <p:cNvPr id="757766" name="Text Box 6"/>
          <p:cNvSpPr txBox="1">
            <a:spLocks noChangeArrowheads="1"/>
          </p:cNvSpPr>
          <p:nvPr/>
        </p:nvSpPr>
        <p:spPr bwMode="auto">
          <a:xfrm>
            <a:off x="755650" y="1773238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作用：</a:t>
            </a:r>
          </a:p>
        </p:txBody>
      </p:sp>
      <p:sp>
        <p:nvSpPr>
          <p:cNvPr id="757767" name="Text Box 7"/>
          <p:cNvSpPr txBox="1">
            <a:spLocks noChangeArrowheads="1"/>
          </p:cNvSpPr>
          <p:nvPr/>
        </p:nvSpPr>
        <p:spPr bwMode="auto">
          <a:xfrm>
            <a:off x="863600" y="2727325"/>
            <a:ext cx="170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应用场合：</a:t>
            </a:r>
          </a:p>
        </p:txBody>
      </p:sp>
      <p:sp>
        <p:nvSpPr>
          <p:cNvPr id="757771" name="Text Box 11"/>
          <p:cNvSpPr txBox="1">
            <a:spLocks noChangeArrowheads="1"/>
          </p:cNvSpPr>
          <p:nvPr/>
        </p:nvSpPr>
        <p:spPr bwMode="auto">
          <a:xfrm>
            <a:off x="2519363" y="2727325"/>
            <a:ext cx="1174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① 整形</a:t>
            </a:r>
          </a:p>
        </p:txBody>
      </p:sp>
      <p:sp>
        <p:nvSpPr>
          <p:cNvPr id="757772" name="Rectangle 12"/>
          <p:cNvSpPr>
            <a:spLocks noChangeArrowheads="1"/>
          </p:cNvSpPr>
          <p:nvPr/>
        </p:nvSpPr>
        <p:spPr bwMode="auto">
          <a:xfrm>
            <a:off x="3887788" y="2727325"/>
            <a:ext cx="1860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zh-CN" altLang="en-US"/>
              <a:t>② 波形变换 </a:t>
            </a:r>
          </a:p>
        </p:txBody>
      </p:sp>
      <p:sp>
        <p:nvSpPr>
          <p:cNvPr id="757773" name="Rectangle 13"/>
          <p:cNvSpPr>
            <a:spLocks noChangeArrowheads="1"/>
          </p:cNvSpPr>
          <p:nvPr/>
        </p:nvSpPr>
        <p:spPr bwMode="auto">
          <a:xfrm>
            <a:off x="6084888" y="2727325"/>
            <a:ext cx="1860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zh-CN" altLang="en-US"/>
              <a:t>③ 过压保护 </a:t>
            </a:r>
          </a:p>
        </p:txBody>
      </p:sp>
      <p:sp>
        <p:nvSpPr>
          <p:cNvPr id="757779" name="Text Box 19"/>
          <p:cNvSpPr txBox="1">
            <a:spLocks noChangeArrowheads="1"/>
          </p:cNvSpPr>
          <p:nvPr/>
        </p:nvSpPr>
        <p:spPr bwMode="auto">
          <a:xfrm>
            <a:off x="7092950" y="4365625"/>
            <a:ext cx="16922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双向限幅电路</a:t>
            </a:r>
          </a:p>
        </p:txBody>
      </p:sp>
      <p:graphicFrame>
        <p:nvGraphicFramePr>
          <p:cNvPr id="757780" name="Object 20"/>
          <p:cNvGraphicFramePr>
            <a:graphicFrameLocks noChangeAspect="1"/>
          </p:cNvGraphicFramePr>
          <p:nvPr/>
        </p:nvGraphicFramePr>
        <p:xfrm>
          <a:off x="863600" y="3321050"/>
          <a:ext cx="6229350" cy="25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384800" imgH="2197100" progId="Visio.Drawing.11">
                  <p:embed/>
                </p:oleObj>
              </mc:Choice>
              <mc:Fallback>
                <p:oleObj name="Visio" r:id="rId2" imgW="5384800" imgH="2197100" progId="Visio.Drawing.11">
                  <p:embed/>
                  <p:pic>
                    <p:nvPicPr>
                      <p:cNvPr id="75778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600" y="3321050"/>
                        <a:ext cx="6229350" cy="254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57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57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57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57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57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57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57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757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757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64" grpId="0"/>
      <p:bldP spid="757765" grpId="0"/>
      <p:bldP spid="757766" grpId="0"/>
      <p:bldP spid="757767" grpId="0"/>
      <p:bldP spid="757771" grpId="0"/>
      <p:bldP spid="757772" grpId="0"/>
      <p:bldP spid="757773" grpId="0"/>
      <p:bldP spid="75777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80DCC0-F28C-A5CF-31E1-D598F6F9C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4EB5A24-1390-0FCE-10FF-49638E3EF3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CDC51-7D4E-4530-BCC9-E24C29D29531}" type="slidenum">
              <a:rPr lang="zh-CN" altLang="en-US" smtClean="0"/>
              <a:t>47</a:t>
            </a:fld>
            <a:endParaRPr lang="en-US" altLang="zh-CN"/>
          </a:p>
        </p:txBody>
      </p:sp>
      <p:pic>
        <p:nvPicPr>
          <p:cNvPr id="4" name="C9F754DE-2CAD-44b6-B708-469DEB6407EB-2" descr="C:/Users/AA/AppData/Local/Temp/wpp.YwbnIpwpp">
            <a:extLst>
              <a:ext uri="{FF2B5EF4-FFF2-40B4-BE49-F238E27FC236}">
                <a16:creationId xmlns:a16="http://schemas.microsoft.com/office/drawing/2014/main" id="{806F8F72-44A5-39D9-ED24-07614FDE5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830" y="476885"/>
            <a:ext cx="9175115" cy="475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244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2280441"/>
            <a:ext cx="8901980" cy="3381193"/>
          </a:xfrm>
        </p:spPr>
        <p:txBody>
          <a:bodyPr/>
          <a:lstStyle/>
          <a:p>
            <a:pPr marL="457200" indent="0" eaLnBrk="1" hangingPunct="1"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kumimoji="1" lang="en-US" altLang="zh-CN" sz="2400" kern="1200" dirty="0">
                <a:solidFill>
                  <a:srgbClr val="3333CC"/>
                </a:solidFill>
                <a:latin typeface="+mj-lt"/>
                <a:ea typeface="楷体_GB2312" pitchFamily="49" charset="-122"/>
              </a:rPr>
              <a:t>1. </a:t>
            </a:r>
            <a:r>
              <a:rPr kumimoji="1" lang="zh-CN" altLang="en-US" sz="2400" kern="1200" dirty="0">
                <a:solidFill>
                  <a:srgbClr val="3333CC"/>
                </a:solidFill>
                <a:latin typeface="+mj-lt"/>
                <a:ea typeface="楷体_GB2312" pitchFamily="49" charset="-122"/>
              </a:rPr>
              <a:t>二极管一般等效模型</a:t>
            </a:r>
            <a:endParaRPr kumimoji="1" lang="en-US" altLang="zh-CN" sz="2400" kern="1200" dirty="0">
              <a:solidFill>
                <a:srgbClr val="3333CC"/>
              </a:solidFill>
              <a:latin typeface="+mj-lt"/>
              <a:ea typeface="楷体_GB2312" pitchFamily="49" charset="-122"/>
            </a:endParaRPr>
          </a:p>
          <a:p>
            <a:pPr marL="457200" indent="0" eaLnBrk="1" hangingPunct="1"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kumimoji="1" lang="zh-CN" altLang="en-US" sz="2400" kern="1200" dirty="0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49" charset="-122"/>
              </a:rPr>
              <a:t>    理想模型：正偏即导通（导线），反偏即关断</a:t>
            </a:r>
            <a:endParaRPr kumimoji="1" lang="en-US" altLang="zh-CN" sz="2400" kern="1200" dirty="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marL="457200" indent="0" eaLnBrk="1" hangingPunct="1"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kumimoji="1" lang="zh-CN" altLang="en-US" sz="2400" kern="1200" dirty="0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    恒压降模型：开启与导通电压一致</a:t>
            </a:r>
            <a:endParaRPr kumimoji="1" lang="en-US" altLang="zh-CN" sz="2400" kern="1200" dirty="0">
              <a:solidFill>
                <a:schemeClr val="accent2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marL="457200" indent="0" eaLnBrk="1" hangingPunct="1"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kumimoji="1" lang="zh-CN" altLang="en-US" sz="2400" kern="1200" dirty="0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</a:rPr>
              <a:t>    折线模型</a:t>
            </a:r>
            <a:endParaRPr kumimoji="1" lang="en-US" altLang="zh-CN" sz="2400" kern="1200" dirty="0">
              <a:solidFill>
                <a:schemeClr val="accent2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marL="457200" indent="0" eaLnBrk="1" hangingPunct="1"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kumimoji="1" lang="en-US" altLang="zh-CN" sz="2400" kern="1200" dirty="0">
                <a:solidFill>
                  <a:srgbClr val="3333CC"/>
                </a:solidFill>
                <a:latin typeface="+mj-lt"/>
                <a:ea typeface="楷体_GB2312" pitchFamily="49" charset="-122"/>
              </a:rPr>
              <a:t>2. </a:t>
            </a:r>
            <a:r>
              <a:rPr kumimoji="1" lang="zh-CN" altLang="en-US" sz="2400" kern="1200" dirty="0">
                <a:solidFill>
                  <a:srgbClr val="3333CC"/>
                </a:solidFill>
                <a:latin typeface="+mj-lt"/>
                <a:ea typeface="楷体_GB2312" pitchFamily="49" charset="-122"/>
              </a:rPr>
              <a:t>理解二极管限幅功能</a:t>
            </a:r>
            <a:endParaRPr kumimoji="1" lang="en-US" altLang="zh-CN" sz="2400" kern="1200" dirty="0">
              <a:solidFill>
                <a:srgbClr val="FF0000"/>
              </a:solidFill>
              <a:latin typeface="+mj-lt"/>
              <a:ea typeface="楷体_GB2312" pitchFamily="49" charset="-122"/>
            </a:endParaRPr>
          </a:p>
          <a:p>
            <a:pPr marL="457200" indent="0" eaLnBrk="1" hangingPunct="1"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kumimoji="1" lang="en-US" altLang="zh-CN" sz="2400" kern="1200" dirty="0">
                <a:solidFill>
                  <a:srgbClr val="3333CC"/>
                </a:solidFill>
                <a:latin typeface="+mj-lt"/>
                <a:ea typeface="楷体_GB2312" pitchFamily="49" charset="-122"/>
              </a:rPr>
              <a:t>3. </a:t>
            </a:r>
            <a:r>
              <a:rPr kumimoji="1" lang="zh-CN" altLang="en-US" sz="2400" kern="1200" dirty="0">
                <a:solidFill>
                  <a:srgbClr val="3333CC"/>
                </a:solidFill>
                <a:latin typeface="+mj-lt"/>
                <a:ea typeface="楷体_GB2312" pitchFamily="49" charset="-122"/>
              </a:rPr>
              <a:t>掌握二极管应用电路分析方法</a:t>
            </a:r>
            <a:endParaRPr kumimoji="1" lang="en-US" altLang="zh-CN" sz="2400" kern="1200" dirty="0">
              <a:solidFill>
                <a:srgbClr val="3333CC"/>
              </a:solidFill>
              <a:latin typeface="+mj-lt"/>
              <a:ea typeface="楷体_GB2312" pitchFamily="49" charset="-122"/>
            </a:endParaRPr>
          </a:p>
          <a:p>
            <a:pPr marL="457200" indent="0" eaLnBrk="1" hangingPunct="1"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kumimoji="1" lang="zh-CN" altLang="en-US" sz="2400" kern="1200" dirty="0">
                <a:solidFill>
                  <a:srgbClr val="FF0000"/>
                </a:solidFill>
                <a:latin typeface="+mj-lt"/>
                <a:ea typeface="楷体_GB2312" pitchFamily="49" charset="-122"/>
              </a:rPr>
              <a:t>断开看电位，接回判通断，画出等效图，求解待求量</a:t>
            </a:r>
          </a:p>
          <a:p>
            <a:pPr marL="457200" indent="0" eaLnBrk="1" hangingPunct="1"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kumimoji="1" lang="zh-CN" altLang="en-US" b="1" kern="1200" dirty="0">
                <a:solidFill>
                  <a:schemeClr val="tx1"/>
                </a:solidFill>
                <a:latin typeface="+mj-lt"/>
                <a:ea typeface="楷体_GB2312" pitchFamily="49" charset="-122"/>
              </a:rPr>
              <a:t>作业：</a:t>
            </a:r>
            <a:r>
              <a:rPr kumimoji="1" lang="en-US" altLang="zh-CN" b="1" kern="1200" dirty="0">
                <a:solidFill>
                  <a:schemeClr val="tx1"/>
                </a:solidFill>
                <a:latin typeface="+mj-lt"/>
                <a:ea typeface="楷体_GB2312" pitchFamily="49" charset="-122"/>
              </a:rPr>
              <a:t>5.3</a:t>
            </a:r>
            <a:r>
              <a:rPr kumimoji="1" lang="zh-CN" altLang="en-US" b="1" kern="1200" dirty="0">
                <a:solidFill>
                  <a:schemeClr val="tx1"/>
                </a:solidFill>
                <a:latin typeface="+mj-lt"/>
                <a:ea typeface="楷体_GB2312" pitchFamily="49" charset="-122"/>
              </a:rPr>
              <a:t>、</a:t>
            </a:r>
            <a:r>
              <a:rPr kumimoji="1" lang="en-US" altLang="zh-CN" b="1" kern="1200" dirty="0">
                <a:solidFill>
                  <a:schemeClr val="tx1"/>
                </a:solidFill>
                <a:latin typeface="+mj-lt"/>
                <a:ea typeface="楷体_GB2312" pitchFamily="49" charset="-122"/>
              </a:rPr>
              <a:t>5.6</a:t>
            </a:r>
            <a:r>
              <a:rPr kumimoji="1" lang="zh-CN" altLang="en-US" b="1" kern="1200" dirty="0">
                <a:solidFill>
                  <a:schemeClr val="tx1"/>
                </a:solidFill>
                <a:latin typeface="+mj-lt"/>
                <a:ea typeface="楷体_GB2312" pitchFamily="49" charset="-122"/>
              </a:rPr>
              <a:t>、</a:t>
            </a:r>
            <a:r>
              <a:rPr kumimoji="1" lang="en-US" altLang="zh-CN" b="1" kern="1200" dirty="0">
                <a:solidFill>
                  <a:schemeClr val="tx1"/>
                </a:solidFill>
                <a:latin typeface="+mj-lt"/>
                <a:ea typeface="楷体_GB2312" pitchFamily="49" charset="-122"/>
              </a:rPr>
              <a:t>5.7</a:t>
            </a:r>
          </a:p>
          <a:p>
            <a:pPr marL="457200" indent="-457200" eaLnBrk="1" hangingPunct="1">
              <a:lnSpc>
                <a:spcPct val="120000"/>
              </a:lnSpc>
              <a:spcBef>
                <a:spcPct val="0"/>
              </a:spcBef>
              <a:buNone/>
              <a:defRPr/>
            </a:pPr>
            <a:endParaRPr kumimoji="1" lang="en-US" altLang="zh-CN" kern="1200" dirty="0">
              <a:solidFill>
                <a:srgbClr val="3333CC"/>
              </a:solidFill>
              <a:latin typeface="+mj-lt"/>
              <a:ea typeface="楷体_GB2312" pitchFamily="49" charset="-122"/>
            </a:endParaRPr>
          </a:p>
          <a:p>
            <a:pPr marL="457200" indent="-457200" eaLnBrk="1" hangingPunct="1">
              <a:lnSpc>
                <a:spcPct val="120000"/>
              </a:lnSpc>
              <a:spcBef>
                <a:spcPct val="0"/>
              </a:spcBef>
              <a:buNone/>
              <a:defRPr/>
            </a:pPr>
            <a:endParaRPr kumimoji="1" lang="zh-CN" altLang="en-US" sz="2800" kern="1200" dirty="0">
              <a:solidFill>
                <a:srgbClr val="3333CC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marL="457200" indent="-457200" eaLnBrk="1" hangingPunct="1">
              <a:lnSpc>
                <a:spcPct val="120000"/>
              </a:lnSpc>
              <a:spcBef>
                <a:spcPct val="0"/>
              </a:spcBef>
              <a:buNone/>
              <a:defRPr/>
            </a:pPr>
            <a:r>
              <a:rPr lang="en-US" altLang="zh-CN" b="1" dirty="0">
                <a:solidFill>
                  <a:srgbClr val="458361"/>
                </a:solidFill>
              </a:rPr>
              <a:t>		</a:t>
            </a:r>
            <a:endParaRPr kumimoji="1" lang="en-US" altLang="zh-CN" sz="2800" kern="1200" dirty="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title"/>
          </p:nvPr>
        </p:nvSpPr>
        <p:spPr>
          <a:xfrm>
            <a:off x="323850" y="260350"/>
            <a:ext cx="7848550" cy="720725"/>
          </a:xfrm>
        </p:spPr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5</a:t>
            </a:r>
            <a:r>
              <a:rPr lang="zh-CN" altLang="en-US"/>
              <a:t>章 半导体二极管及直流稳压电源</a:t>
            </a:r>
          </a:p>
        </p:txBody>
      </p:sp>
      <p:grpSp>
        <p:nvGrpSpPr>
          <p:cNvPr id="6" name="Group 15"/>
          <p:cNvGrpSpPr/>
          <p:nvPr/>
        </p:nvGrpSpPr>
        <p:grpSpPr bwMode="auto">
          <a:xfrm>
            <a:off x="336550" y="909638"/>
            <a:ext cx="8389938" cy="5367337"/>
            <a:chOff x="862" y="730"/>
            <a:chExt cx="4218" cy="2655"/>
          </a:xfrm>
        </p:grpSpPr>
        <p:sp>
          <p:nvSpPr>
            <p:cNvPr id="7" name="AutoShape 7"/>
            <p:cNvSpPr>
              <a:spLocks noChangeArrowheads="1"/>
            </p:cNvSpPr>
            <p:nvPr/>
          </p:nvSpPr>
          <p:spPr bwMode="auto">
            <a:xfrm>
              <a:off x="862" y="1003"/>
              <a:ext cx="4218" cy="2382"/>
            </a:xfrm>
            <a:prstGeom prst="roundRect">
              <a:avLst>
                <a:gd name="adj" fmla="val 5542"/>
              </a:avLst>
            </a:prstGeom>
            <a:noFill/>
            <a:ln w="38100">
              <a:solidFill>
                <a:srgbClr val="45836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1725" y="857"/>
              <a:ext cx="1799" cy="2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45836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      </a:t>
              </a:r>
              <a:r>
                <a:rPr lang="zh-CN" altLang="en-US" sz="3200" b="1">
                  <a:solidFill>
                    <a:srgbClr val="45836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知 识 小</a:t>
              </a:r>
              <a:r>
                <a:rPr lang="zh-CN" altLang="en-US" sz="3200">
                  <a:solidFill>
                    <a:srgbClr val="45836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 </a:t>
              </a:r>
              <a:r>
                <a:rPr lang="zh-CN" altLang="en-US" sz="3200" b="1">
                  <a:solidFill>
                    <a:srgbClr val="45836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结</a:t>
              </a:r>
            </a:p>
          </p:txBody>
        </p:sp>
        <p:sp>
          <p:nvSpPr>
            <p:cNvPr id="9" name="Oval 4"/>
            <p:cNvSpPr>
              <a:spLocks noChangeArrowheads="1"/>
            </p:cNvSpPr>
            <p:nvPr/>
          </p:nvSpPr>
          <p:spPr bwMode="auto">
            <a:xfrm>
              <a:off x="1376" y="730"/>
              <a:ext cx="771" cy="499"/>
            </a:xfrm>
            <a:prstGeom prst="ellipse">
              <a:avLst/>
            </a:prstGeom>
            <a:gradFill rotWithShape="1">
              <a:gsLst>
                <a:gs pos="0">
                  <a:srgbClr val="458361">
                    <a:alpha val="46999"/>
                  </a:srgbClr>
                </a:gs>
                <a:gs pos="100000">
                  <a:srgbClr val="203D2D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Oval 10"/>
            <p:cNvSpPr>
              <a:spLocks noChangeArrowheads="1"/>
            </p:cNvSpPr>
            <p:nvPr/>
          </p:nvSpPr>
          <p:spPr bwMode="auto">
            <a:xfrm>
              <a:off x="3028" y="748"/>
              <a:ext cx="771" cy="499"/>
            </a:xfrm>
            <a:prstGeom prst="ellipse">
              <a:avLst/>
            </a:prstGeom>
            <a:gradFill rotWithShape="1">
              <a:gsLst>
                <a:gs pos="0">
                  <a:srgbClr val="458361">
                    <a:alpha val="46999"/>
                  </a:srgbClr>
                </a:gs>
                <a:gs pos="100000">
                  <a:srgbClr val="203D2D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11" name="Picture 13" descr="未标题-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26569">
              <a:off x="1297" y="899"/>
              <a:ext cx="553" cy="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" name="Picture 13" descr="未标题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99621">
            <a:off x="5472113" y="904875"/>
            <a:ext cx="1100137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fld id="{C9486387-1809-4EB3-97E5-F0DA2F52B1EA}" type="slidenum">
              <a:rPr lang="zh-CN" altLang="en-US"/>
              <a:t>4</a:t>
            </a:fld>
            <a:endParaRPr lang="en-US" altLang="zh-CN"/>
          </a:p>
        </p:txBody>
      </p:sp>
      <p:sp>
        <p:nvSpPr>
          <p:cNvPr id="75469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260350"/>
            <a:ext cx="7127875" cy="720725"/>
          </a:xfrm>
        </p:spPr>
        <p:txBody>
          <a:bodyPr/>
          <a:lstStyle/>
          <a:p>
            <a:r>
              <a:rPr lang="en-US" altLang="zh-CN"/>
              <a:t>5.1  </a:t>
            </a:r>
            <a:r>
              <a:rPr lang="zh-CN" altLang="en-US"/>
              <a:t>半导体二极管的外部特性</a:t>
            </a: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F5E07544-D186-CBA0-5683-3CF86C338E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ctr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2pPr>
            <a:lvl3pPr marL="914400" algn="ctr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3pPr>
            <a:lvl4pPr marL="1371600" algn="ctr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4pPr>
            <a:lvl5pPr marL="1828800" algn="ctr" rtl="0" fontAlgn="base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9pPr>
          </a:lstStyle>
          <a:p>
            <a:fld id="{C9486387-1809-4EB3-97E5-F0DA2F52B1EA}" type="slidenum">
              <a:rPr lang="zh-CN" altLang="en-US" smtClean="0"/>
              <a:pPr/>
              <a:t>4</a:t>
            </a:fld>
            <a:endParaRPr lang="en-US" altLang="zh-CN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8BF8203-3562-70DE-0955-0FE6C18443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26390" y="2604585"/>
            <a:ext cx="6094730" cy="343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黑体" panose="02010609060101010101" pitchFamily="49" charset="-122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+mn-lt"/>
                <a:ea typeface="黑体" panose="02010609060101010101" pitchFamily="49" charset="-122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黑体" panose="02010609060101010101" pitchFamily="49" charset="-122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黑体" panose="02010609060101010101" pitchFamily="49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黑体" panose="02010609060101010101" pitchFamily="49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lnSpc>
                <a:spcPct val="110000"/>
              </a:lnSpc>
            </a:pPr>
            <a:r>
              <a:rPr lang="zh-CN" altLang="en-US" sz="1800" b="1" kern="0" dirty="0"/>
              <a:t>利用半导体的掺杂工艺，在纯净、晶格完整的半导体中掺入其他杂质元素形成的半导体。</a:t>
            </a:r>
            <a:endParaRPr lang="zh-CN" altLang="en-US" sz="2000" b="1" kern="0" dirty="0"/>
          </a:p>
          <a:p>
            <a:pPr lvl="1">
              <a:lnSpc>
                <a:spcPct val="110000"/>
              </a:lnSpc>
            </a:pPr>
            <a:r>
              <a:rPr lang="zh-CN" altLang="en-US" sz="2000" b="1" kern="0" dirty="0"/>
              <a:t>主要有两种：</a:t>
            </a:r>
            <a:r>
              <a:rPr lang="en-US" altLang="zh-CN" sz="2000" b="1" kern="0" dirty="0"/>
              <a:t>P</a:t>
            </a:r>
            <a:r>
              <a:rPr lang="zh-CN" altLang="en-US" sz="2000" b="1" kern="0" dirty="0"/>
              <a:t>型半导体和</a:t>
            </a:r>
            <a:r>
              <a:rPr lang="en-US" altLang="zh-CN" sz="2000" b="1" kern="0" dirty="0"/>
              <a:t>N</a:t>
            </a:r>
            <a:r>
              <a:rPr lang="zh-CN" altLang="en-US" sz="2000" b="1" kern="0" dirty="0"/>
              <a:t>型半导体</a:t>
            </a:r>
          </a:p>
          <a:p>
            <a:pPr lvl="1">
              <a:lnSpc>
                <a:spcPct val="110000"/>
              </a:lnSpc>
            </a:pPr>
            <a:r>
              <a:rPr lang="en-US" altLang="zh-CN" sz="2000" b="1" kern="0" dirty="0">
                <a:solidFill>
                  <a:srgbClr val="FF0000"/>
                </a:solidFill>
                <a:highlight>
                  <a:srgbClr val="FFFF00"/>
                </a:highlight>
              </a:rPr>
              <a:t>N</a:t>
            </a:r>
            <a:r>
              <a:rPr lang="zh-CN" altLang="en-US" sz="2000" b="1" kern="0" dirty="0">
                <a:solidFill>
                  <a:srgbClr val="FF0000"/>
                </a:solidFill>
                <a:highlight>
                  <a:srgbClr val="FFFF00"/>
                </a:highlight>
              </a:rPr>
              <a:t>型</a:t>
            </a:r>
            <a:r>
              <a:rPr lang="zh-CN" altLang="en-US" sz="2000" b="1" kern="0" dirty="0">
                <a:highlight>
                  <a:srgbClr val="FFFF00"/>
                </a:highlight>
              </a:rPr>
              <a:t>半导体</a:t>
            </a:r>
            <a:r>
              <a:rPr lang="zh-CN" altLang="en-US" sz="2000" b="1" kern="0" dirty="0"/>
              <a:t>：</a:t>
            </a:r>
            <a:r>
              <a:rPr lang="zh-CN" altLang="en-US" sz="1800" b="1" kern="0" dirty="0"/>
              <a:t>掺入</a:t>
            </a:r>
            <a:r>
              <a:rPr lang="en-US" altLang="zh-CN" sz="1800" b="1" kern="0" dirty="0">
                <a:solidFill>
                  <a:srgbClr val="FF0000"/>
                </a:solidFill>
              </a:rPr>
              <a:t>5</a:t>
            </a:r>
            <a:r>
              <a:rPr lang="zh-CN" altLang="en-US" sz="1800" b="1" kern="0" dirty="0">
                <a:solidFill>
                  <a:srgbClr val="FF0000"/>
                </a:solidFill>
              </a:rPr>
              <a:t>价</a:t>
            </a:r>
            <a:r>
              <a:rPr lang="zh-CN" altLang="en-US" sz="1800" b="1" kern="0" dirty="0"/>
              <a:t>元素</a:t>
            </a:r>
            <a:r>
              <a:rPr lang="en-US" altLang="zh-CN" sz="1800" b="1" kern="0" dirty="0"/>
              <a:t>(</a:t>
            </a:r>
            <a:r>
              <a:rPr lang="zh-CN" altLang="en-US" sz="1800" b="1" kern="0" dirty="0"/>
              <a:t>如磷</a:t>
            </a:r>
            <a:r>
              <a:rPr lang="en-US" altLang="zh-CN" sz="1800" b="1" kern="0" dirty="0"/>
              <a:t>P)</a:t>
            </a:r>
            <a:r>
              <a:rPr lang="zh-CN" altLang="en-US" sz="1800" b="1" kern="0" dirty="0"/>
              <a:t>，主要导电粒子为</a:t>
            </a:r>
            <a:r>
              <a:rPr lang="zh-CN" altLang="en-US" sz="1800" b="1" kern="0" dirty="0">
                <a:solidFill>
                  <a:srgbClr val="FF0000"/>
                </a:solidFill>
              </a:rPr>
              <a:t>带负电</a:t>
            </a:r>
            <a:r>
              <a:rPr lang="zh-CN" altLang="en-US" sz="1800" b="1" kern="0" dirty="0"/>
              <a:t>的</a:t>
            </a:r>
            <a:r>
              <a:rPr lang="zh-CN" altLang="en-US" sz="1800" b="1" kern="0" dirty="0">
                <a:solidFill>
                  <a:srgbClr val="FF0000"/>
                </a:solidFill>
              </a:rPr>
              <a:t>自由电子</a:t>
            </a:r>
            <a:r>
              <a:rPr lang="zh-CN" altLang="en-US" sz="2000" b="1" kern="0" dirty="0"/>
              <a:t>。</a:t>
            </a:r>
          </a:p>
          <a:p>
            <a:pPr lvl="1">
              <a:lnSpc>
                <a:spcPct val="110000"/>
              </a:lnSpc>
            </a:pPr>
            <a:r>
              <a:rPr lang="en-US" altLang="zh-CN" sz="2000" b="1" kern="0" dirty="0">
                <a:solidFill>
                  <a:srgbClr val="FF0000"/>
                </a:solidFill>
                <a:highlight>
                  <a:srgbClr val="FFFF00"/>
                </a:highlight>
              </a:rPr>
              <a:t>P</a:t>
            </a:r>
            <a:r>
              <a:rPr lang="zh-CN" altLang="en-US" sz="2000" b="1" kern="0" dirty="0">
                <a:solidFill>
                  <a:srgbClr val="FF0000"/>
                </a:solidFill>
                <a:highlight>
                  <a:srgbClr val="FFFF00"/>
                </a:highlight>
              </a:rPr>
              <a:t>型</a:t>
            </a:r>
            <a:r>
              <a:rPr lang="zh-CN" altLang="en-US" sz="2000" b="1" kern="0" dirty="0">
                <a:highlight>
                  <a:srgbClr val="FFFF00"/>
                </a:highlight>
              </a:rPr>
              <a:t>半导体</a:t>
            </a:r>
            <a:r>
              <a:rPr lang="zh-CN" altLang="en-US" sz="2000" b="1" kern="0" dirty="0"/>
              <a:t>：</a:t>
            </a:r>
            <a:r>
              <a:rPr lang="zh-CN" altLang="en-US" sz="1800" b="1" kern="0" dirty="0"/>
              <a:t>掺入</a:t>
            </a:r>
            <a:r>
              <a:rPr lang="en-US" altLang="zh-CN" sz="1800" b="1" kern="0" dirty="0">
                <a:solidFill>
                  <a:srgbClr val="FF0000"/>
                </a:solidFill>
              </a:rPr>
              <a:t>3</a:t>
            </a:r>
            <a:r>
              <a:rPr lang="zh-CN" altLang="en-US" sz="1800" b="1" kern="0" dirty="0">
                <a:solidFill>
                  <a:srgbClr val="FF0000"/>
                </a:solidFill>
              </a:rPr>
              <a:t>价</a:t>
            </a:r>
            <a:r>
              <a:rPr lang="zh-CN" altLang="en-US" sz="1800" b="1" kern="0" dirty="0"/>
              <a:t>元素</a:t>
            </a:r>
            <a:r>
              <a:rPr lang="en-US" altLang="zh-CN" sz="1800" b="1" kern="0" dirty="0"/>
              <a:t>(</a:t>
            </a:r>
            <a:r>
              <a:rPr lang="zh-CN" altLang="en-US" sz="1800" b="1" kern="0" dirty="0"/>
              <a:t>如硼</a:t>
            </a:r>
            <a:r>
              <a:rPr lang="en-US" altLang="zh-CN" sz="1800" b="1" kern="0" dirty="0"/>
              <a:t>Boron)</a:t>
            </a:r>
            <a:r>
              <a:rPr lang="zh-CN" altLang="en-US" sz="1800" b="1" kern="0" dirty="0"/>
              <a:t>，主要导电粒子为</a:t>
            </a:r>
            <a:r>
              <a:rPr lang="zh-CN" altLang="en-US" sz="1800" b="1" kern="0" dirty="0">
                <a:solidFill>
                  <a:srgbClr val="FF0000"/>
                </a:solidFill>
              </a:rPr>
              <a:t>带正电</a:t>
            </a:r>
            <a:r>
              <a:rPr lang="zh-CN" altLang="en-US" sz="1800" b="1" kern="0" dirty="0"/>
              <a:t>的</a:t>
            </a:r>
            <a:r>
              <a:rPr lang="zh-CN" altLang="en-US" sz="1800" b="1" kern="0" dirty="0">
                <a:solidFill>
                  <a:srgbClr val="FF0000"/>
                </a:solidFill>
              </a:rPr>
              <a:t>空穴</a:t>
            </a:r>
            <a:r>
              <a:rPr lang="zh-CN" altLang="en-US" sz="1800" b="1" kern="0" dirty="0"/>
              <a:t>。</a:t>
            </a:r>
            <a:endParaRPr lang="zh-CN" altLang="en-US" sz="2000" b="1" kern="0" dirty="0"/>
          </a:p>
          <a:p>
            <a:pPr lvl="1">
              <a:lnSpc>
                <a:spcPct val="110000"/>
              </a:lnSpc>
            </a:pPr>
            <a:r>
              <a:rPr lang="en-US" altLang="zh-CN" sz="2000" b="1" kern="0" dirty="0"/>
              <a:t>P</a:t>
            </a:r>
            <a:r>
              <a:rPr lang="zh-CN" altLang="en-US" sz="2000" b="1" kern="0" dirty="0"/>
              <a:t>型半导体与</a:t>
            </a:r>
            <a:r>
              <a:rPr lang="en-US" altLang="zh-CN" sz="2000" b="1" kern="0" dirty="0"/>
              <a:t>N</a:t>
            </a:r>
            <a:r>
              <a:rPr lang="zh-CN" altLang="en-US" sz="2000" b="1" kern="0" dirty="0"/>
              <a:t>型半导体制作在同一块硅片上，交界面形成 “</a:t>
            </a:r>
            <a:r>
              <a:rPr lang="en-US" altLang="zh-CN" sz="2000" b="1" kern="0" dirty="0"/>
              <a:t>PN</a:t>
            </a:r>
            <a:r>
              <a:rPr lang="zh-CN" altLang="en-US" sz="2000" b="1" kern="0" dirty="0"/>
              <a:t>结”</a:t>
            </a:r>
            <a:r>
              <a:rPr lang="zh-CN" altLang="en-US" sz="2000" kern="0" dirty="0"/>
              <a:t> 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9122A97-8F48-E89B-F880-DDEB85DC82E0}"/>
              </a:ext>
            </a:extLst>
          </p:cNvPr>
          <p:cNvGrpSpPr/>
          <p:nvPr/>
        </p:nvGrpSpPr>
        <p:grpSpPr>
          <a:xfrm>
            <a:off x="6110605" y="1125220"/>
            <a:ext cx="3018790" cy="4469130"/>
            <a:chOff x="9751" y="3529"/>
            <a:chExt cx="4754" cy="7038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253E98B2-BBC2-B1CB-5EEF-5FAC6BAECE92}"/>
                </a:ext>
              </a:extLst>
            </p:cNvPr>
            <p:cNvGrpSpPr/>
            <p:nvPr/>
          </p:nvGrpSpPr>
          <p:grpSpPr>
            <a:xfrm>
              <a:off x="9751" y="5683"/>
              <a:ext cx="4754" cy="4884"/>
              <a:chOff x="9751" y="5683"/>
              <a:chExt cx="4754" cy="4884"/>
            </a:xfrm>
          </p:grpSpPr>
          <p:pic>
            <p:nvPicPr>
              <p:cNvPr id="10" name="Picture 2" descr="17">
                <a:extLst>
                  <a:ext uri="{FF2B5EF4-FFF2-40B4-BE49-F238E27FC236}">
                    <a16:creationId xmlns:a16="http://schemas.microsoft.com/office/drawing/2014/main" id="{E16D5A92-59B7-A21A-531E-81FD0AA2B8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16697" r="17486" b="9839"/>
              <a:stretch>
                <a:fillRect/>
              </a:stretch>
            </p:blipFill>
            <p:spPr>
              <a:xfrm>
                <a:off x="9751" y="5683"/>
                <a:ext cx="4754" cy="488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</p:pic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2077929-E930-C02B-B5F3-DB73E9230656}"/>
                  </a:ext>
                </a:extLst>
              </p:cNvPr>
              <p:cNvSpPr txBox="1"/>
              <p:nvPr/>
            </p:nvSpPr>
            <p:spPr>
              <a:xfrm>
                <a:off x="10740" y="6704"/>
                <a:ext cx="2777" cy="72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zh-CN" altLang="en-US" b="1">
                    <a:solidFill>
                      <a:srgbClr val="C00000"/>
                    </a:solidFill>
                  </a:rPr>
                  <a:t>（硅晶锭）</a:t>
                </a:r>
              </a:p>
            </p:txBody>
          </p: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A48F8EF-E174-D1DE-4456-7337435E0572}"/>
                </a:ext>
              </a:extLst>
            </p:cNvPr>
            <p:cNvSpPr/>
            <p:nvPr/>
          </p:nvSpPr>
          <p:spPr>
            <a:xfrm>
              <a:off x="10035" y="3529"/>
              <a:ext cx="4346" cy="208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latin typeface="Times New Roman" panose="02020603050405020304" pitchFamily="18" charset="0"/>
                </a:rPr>
                <a:t>半导体材料的纯度达到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99.9999999%</a:t>
              </a:r>
              <a:r>
                <a:rPr lang="zh-CN" altLang="en-US" sz="2000" b="1" dirty="0">
                  <a:latin typeface="Times New Roman" panose="02020603050405020304" pitchFamily="18" charset="0"/>
                </a:rPr>
                <a:t>，称为“</a:t>
              </a:r>
              <a:r>
                <a:rPr lang="zh-CN" altLang="en-US" sz="20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九个</a:t>
              </a:r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9</a:t>
              </a:r>
              <a:r>
                <a:rPr lang="en-US" altLang="zh-CN" sz="2000" b="1" dirty="0">
                  <a:latin typeface="Times New Roman" panose="02020603050405020304" pitchFamily="18" charset="0"/>
                </a:rPr>
                <a:t>”</a:t>
              </a:r>
              <a:r>
                <a:rPr lang="zh-CN" altLang="en-US" sz="2000" b="1" dirty="0">
                  <a:latin typeface="Times New Roman" panose="02020603050405020304" pitchFamily="18" charset="0"/>
                </a:rPr>
                <a:t>。 物理结构上呈单晶体形态。</a:t>
              </a: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176F535C-28F7-4890-CE77-DE0D57A898B7}"/>
              </a:ext>
            </a:extLst>
          </p:cNvPr>
          <p:cNvSpPr txBox="1"/>
          <p:nvPr/>
        </p:nvSpPr>
        <p:spPr>
          <a:xfrm>
            <a:off x="248920" y="1160780"/>
            <a:ext cx="6165850" cy="1476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b="1" dirty="0">
                <a:solidFill>
                  <a:srgbClr val="FF0066"/>
                </a:solidFill>
                <a:latin typeface="宋体" panose="02010600030101010101" pitchFamily="2" charset="-122"/>
                <a:sym typeface="+mn-ea"/>
              </a:rPr>
              <a:t>本征半导体（intrinsic semiconductor）：</a:t>
            </a:r>
          </a:p>
          <a:p>
            <a:pPr algn="l">
              <a:lnSpc>
                <a:spcPct val="100000"/>
              </a:lnSpc>
            </a:pPr>
            <a:r>
              <a:rPr lang="zh-CN" altLang="en-US" sz="2000" b="1" dirty="0">
                <a:latin typeface="宋体" panose="02010600030101010101" pitchFamily="2" charset="-122"/>
                <a:sym typeface="+mn-ea"/>
              </a:rPr>
              <a:t>纯净的具有晶体结构的半导体；</a:t>
            </a:r>
          </a:p>
          <a:p>
            <a:pPr algn="l">
              <a:lnSpc>
                <a:spcPct val="100000"/>
              </a:lnSpc>
            </a:pPr>
            <a:r>
              <a:rPr lang="zh-CN" altLang="en-US" b="1" dirty="0">
                <a:sym typeface="+mn-ea"/>
              </a:rPr>
              <a:t>杂质半导体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sym typeface="+mn-ea"/>
              </a:rPr>
              <a:t>Extrinsic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 semiconductor）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3E25FB9-8457-2B94-3E06-0D87A1A9C2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2370" b="30996"/>
          <a:stretch>
            <a:fillRect/>
          </a:stretch>
        </p:blipFill>
        <p:spPr>
          <a:xfrm>
            <a:off x="5733415" y="5481320"/>
            <a:ext cx="3410585" cy="136842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4E0C674-10AD-BC81-0F96-2AF643B4E9D7}"/>
              </a:ext>
            </a:extLst>
          </p:cNvPr>
          <p:cNvSpPr txBox="1"/>
          <p:nvPr/>
        </p:nvSpPr>
        <p:spPr>
          <a:xfrm>
            <a:off x="179070" y="6172981"/>
            <a:ext cx="4572000" cy="4603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N</a:t>
            </a:r>
            <a:r>
              <a:rPr lang="zh-CN" altLang="en-US" dirty="0"/>
              <a:t>：Negative负电；</a:t>
            </a:r>
            <a:r>
              <a:rPr lang="en-US" altLang="zh-CN" dirty="0"/>
              <a:t>P:Positive</a:t>
            </a:r>
            <a:r>
              <a:rPr lang="zh-CN" altLang="en-US" dirty="0">
                <a:sym typeface="+mn-ea"/>
              </a:rPr>
              <a:t>正电</a:t>
            </a:r>
            <a:endParaRPr lang="en-US" alt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0B1B462-3F86-7624-6637-7DFBEEDAA38D}"/>
              </a:ext>
            </a:extLst>
          </p:cNvPr>
          <p:cNvSpPr txBox="1"/>
          <p:nvPr/>
        </p:nvSpPr>
        <p:spPr>
          <a:xfrm>
            <a:off x="3095836" y="5445224"/>
            <a:ext cx="2425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  <a:hlinkClick r:id="rId4"/>
              </a:rPr>
              <a:t>PN</a:t>
            </a:r>
            <a:r>
              <a:rPr lang="zh-CN" altLang="en-US" dirty="0">
                <a:solidFill>
                  <a:schemeClr val="accent2"/>
                </a:solidFill>
                <a:hlinkClick r:id="rId4"/>
              </a:rPr>
              <a:t>结正反偏动画</a:t>
            </a:r>
            <a:endParaRPr lang="zh-CN" altLang="en-US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6" grpId="1" build="p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F0D0F5-A432-4776-804B-6B3F7334FDEB}" type="slidenum">
              <a:rPr lang="zh-CN" altLang="en-US" smtClean="0"/>
              <a:t>5</a:t>
            </a:fld>
            <a:endParaRPr lang="en-US" altLang="zh-CN"/>
          </a:p>
        </p:txBody>
      </p:sp>
      <p:sp>
        <p:nvSpPr>
          <p:cNvPr id="5" name="矩形 4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1306286" y="1096347"/>
            <a:ext cx="6531428" cy="466530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5600" rIns="355600" rtlCol="0" anchor="ctr"/>
          <a:lstStyle/>
          <a:p>
            <a:r>
              <a: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慕课视频片段</a:t>
            </a:r>
          </a:p>
          <a:p>
            <a:pPr algn="just"/>
            <a:endParaRPr lang="zh-CN" altLang="en-US" sz="160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r>
              <a:rPr lang="zh-CN" altLang="en-US" sz="1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视频名称：</a:t>
            </a:r>
            <a:r>
              <a:rPr lang="en-US" altLang="zh-CN" sz="1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2.5</a:t>
            </a:r>
            <a:r>
              <a:rPr lang="zh-CN" altLang="en-US" sz="1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半导体二极管的结构</a:t>
            </a:r>
            <a:r>
              <a:rPr lang="en-US" altLang="zh-CN" sz="1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:</a:t>
            </a:r>
            <a:r>
              <a:rPr lang="zh-CN" altLang="en-US" sz="160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半导体二极管的结构</a:t>
            </a:r>
          </a:p>
          <a:p>
            <a:pPr algn="just"/>
            <a:endParaRPr lang="zh-CN" altLang="en-US" sz="160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endParaRPr lang="zh-CN" altLang="en-US" sz="160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endParaRPr lang="zh-CN" altLang="en-US" sz="160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endParaRPr lang="zh-CN" altLang="en-US" sz="160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endParaRPr lang="zh-CN" altLang="en-US" sz="160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r>
              <a:rPr lang="zh-CN" altLang="en-US" sz="1100">
                <a:solidFill>
                  <a:srgbClr val="C8C8C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温馨提示：此视频框在点击“上传手机课件”时会进行转换，用手机进行观看时则会变为可点击的视频。此视频框可被拖动移位和修改大小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fld id="{C47ADF48-9DDA-483E-96ED-BC4F48A47825}" type="slidenum">
              <a:rPr lang="zh-CN" altLang="en-US"/>
              <a:t>6</a:t>
            </a:fld>
            <a:endParaRPr lang="en-US" altLang="zh-CN"/>
          </a:p>
        </p:txBody>
      </p:sp>
      <p:sp>
        <p:nvSpPr>
          <p:cNvPr id="602116" name="Rectangle 4"/>
          <p:cNvSpPr>
            <a:spLocks noChangeArrowheads="1"/>
          </p:cNvSpPr>
          <p:nvPr/>
        </p:nvSpPr>
        <p:spPr bwMode="auto">
          <a:xfrm>
            <a:off x="0" y="2505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02117" name="Text Box 5"/>
          <p:cNvSpPr txBox="1">
            <a:spLocks noChangeArrowheads="1"/>
          </p:cNvSpPr>
          <p:nvPr/>
        </p:nvSpPr>
        <p:spPr bwMode="auto">
          <a:xfrm>
            <a:off x="395288" y="1530623"/>
            <a:ext cx="8353425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0000FF"/>
                    </a:gs>
                    <a:gs pos="100000">
                      <a:srgbClr val="66FFF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lnSpc>
                <a:spcPct val="120000"/>
              </a:lnSpc>
              <a:spcBef>
                <a:spcPct val="0"/>
              </a:spcBef>
            </a:pPr>
            <a:r>
              <a:rPr kumimoji="1" lang="zh-CN" altLang="en-US" dirty="0"/>
              <a:t>二极管按结构分有</a:t>
            </a:r>
            <a:r>
              <a:rPr kumimoji="1" lang="zh-CN" altLang="en-US" dirty="0">
                <a:solidFill>
                  <a:srgbClr val="FF0000"/>
                </a:solidFill>
              </a:rPr>
              <a:t>点接触型、面接触型</a:t>
            </a:r>
            <a:r>
              <a:rPr kumimoji="1" lang="zh-CN" altLang="en-US" dirty="0"/>
              <a:t>几大类。</a:t>
            </a:r>
          </a:p>
        </p:txBody>
      </p:sp>
      <p:sp>
        <p:nvSpPr>
          <p:cNvPr id="602118" name="Text Box 6"/>
          <p:cNvSpPr txBox="1">
            <a:spLocks noChangeArrowheads="1"/>
          </p:cNvSpPr>
          <p:nvPr/>
        </p:nvSpPr>
        <p:spPr bwMode="auto">
          <a:xfrm>
            <a:off x="611188" y="2284536"/>
            <a:ext cx="292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0000FF"/>
                    </a:gs>
                    <a:gs pos="100000">
                      <a:srgbClr val="66FFF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kumimoji="1" lang="en-US" altLang="zh-CN" dirty="0">
                <a:solidFill>
                  <a:schemeClr val="hlink"/>
                </a:solidFill>
                <a:latin typeface="黑体" panose="02010609060101010101" pitchFamily="49" charset="-122"/>
              </a:rPr>
              <a:t>(1) </a:t>
            </a:r>
            <a:r>
              <a:rPr kumimoji="1" lang="zh-CN" altLang="en-US" dirty="0">
                <a:solidFill>
                  <a:schemeClr val="hlink"/>
                </a:solidFill>
                <a:latin typeface="黑体" panose="02010609060101010101" pitchFamily="49" charset="-122"/>
              </a:rPr>
              <a:t>点接触型二极管</a:t>
            </a:r>
          </a:p>
        </p:txBody>
      </p:sp>
      <p:sp>
        <p:nvSpPr>
          <p:cNvPr id="602123" name="AutoShape 11"/>
          <p:cNvSpPr>
            <a:spLocks noChangeArrowheads="1"/>
          </p:cNvSpPr>
          <p:nvPr/>
        </p:nvSpPr>
        <p:spPr bwMode="auto">
          <a:xfrm>
            <a:off x="4305300" y="2003549"/>
            <a:ext cx="4191000" cy="1641475"/>
          </a:xfrm>
          <a:prstGeom prst="wedgeEllipseCallout">
            <a:avLst>
              <a:gd name="adj1" fmla="val -70227"/>
              <a:gd name="adj2" fmla="val -19343"/>
            </a:avLst>
          </a:prstGeom>
          <a:gradFill rotWithShape="0">
            <a:gsLst>
              <a:gs pos="0">
                <a:srgbClr val="00FF00"/>
              </a:gs>
              <a:gs pos="100000">
                <a:srgbClr val="66FFFF"/>
              </a:gs>
            </a:gsLst>
            <a:path path="rect">
              <a:fillToRect t="100000" r="10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pattFill prst="wdUpDiag">
                  <a:fgClr>
                    <a:srgbClr val="FFFF66"/>
                  </a:fgClr>
                  <a:bgClr>
                    <a:srgbClr val="FFFFFF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rIns="0" anchor="ctr">
            <a:spAutoFit/>
          </a:bodyPr>
          <a:lstStyle/>
          <a:p>
            <a:pPr algn="l">
              <a:spcBef>
                <a:spcPct val="0"/>
              </a:spcBef>
            </a:pPr>
            <a:r>
              <a:rPr kumimoji="1" lang="zh-CN" altLang="en-US" b="1" dirty="0">
                <a:solidFill>
                  <a:schemeClr val="hlink"/>
                </a:solidFill>
                <a:ea typeface="楷体_GB2312" pitchFamily="49" charset="-122"/>
              </a:rPr>
              <a:t>    </a:t>
            </a:r>
            <a:r>
              <a:rPr kumimoji="1" lang="en-US" altLang="zh-CN" b="1" dirty="0">
                <a:solidFill>
                  <a:schemeClr val="hlink"/>
                </a:solidFill>
                <a:ea typeface="楷体_GB2312" pitchFamily="49" charset="-122"/>
              </a:rPr>
              <a:t>PN</a:t>
            </a:r>
            <a:r>
              <a:rPr kumimoji="1" lang="zh-CN" altLang="en-US" b="1" dirty="0">
                <a:solidFill>
                  <a:schemeClr val="hlink"/>
                </a:solidFill>
                <a:ea typeface="楷体_GB2312" pitchFamily="49" charset="-122"/>
              </a:rPr>
              <a:t>结面积小，结电容小，用于检波和变频等高频电路。</a:t>
            </a:r>
          </a:p>
        </p:txBody>
      </p:sp>
      <p:sp>
        <p:nvSpPr>
          <p:cNvPr id="602124" name="Rectangle 12"/>
          <p:cNvSpPr>
            <a:spLocks noGrp="1" noChangeArrowheads="1"/>
          </p:cNvSpPr>
          <p:nvPr>
            <p:ph type="title"/>
          </p:nvPr>
        </p:nvSpPr>
        <p:spPr>
          <a:xfrm>
            <a:off x="323850" y="260350"/>
            <a:ext cx="8027988" cy="720725"/>
          </a:xfrm>
        </p:spPr>
        <p:txBody>
          <a:bodyPr/>
          <a:lstStyle/>
          <a:p>
            <a:r>
              <a:rPr lang="en-US" altLang="zh-CN"/>
              <a:t>1</a:t>
            </a:r>
            <a:r>
              <a:rPr lang="zh-CN" altLang="en-US"/>
              <a:t>、二极管的类型</a:t>
            </a:r>
          </a:p>
        </p:txBody>
      </p:sp>
      <p:grpSp>
        <p:nvGrpSpPr>
          <p:cNvPr id="602126" name="Group 14"/>
          <p:cNvGrpSpPr/>
          <p:nvPr/>
        </p:nvGrpSpPr>
        <p:grpSpPr bwMode="auto">
          <a:xfrm>
            <a:off x="493713" y="3110830"/>
            <a:ext cx="5146675" cy="2838450"/>
            <a:chOff x="315" y="1842"/>
            <a:chExt cx="2838" cy="1518"/>
          </a:xfrm>
        </p:grpSpPr>
        <p:sp>
          <p:nvSpPr>
            <p:cNvPr id="602121" name="Text Box 9"/>
            <p:cNvSpPr txBox="1">
              <a:spLocks noChangeArrowheads="1"/>
            </p:cNvSpPr>
            <p:nvPr/>
          </p:nvSpPr>
          <p:spPr bwMode="auto">
            <a:xfrm>
              <a:off x="2141" y="3115"/>
              <a:ext cx="1012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00FF00"/>
                      </a:gs>
                      <a:gs pos="100000">
                        <a:srgbClr val="66FFFF"/>
                      </a:gs>
                    </a:gsLst>
                    <a:path path="rect">
                      <a:fillToRect t="100000" r="10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kumimoji="1" lang="en-US" altLang="zh-CN" b="1" dirty="0">
                  <a:solidFill>
                    <a:srgbClr val="FF0000"/>
                  </a:solidFill>
                  <a:ea typeface="楷体_GB2312" pitchFamily="49" charset="-122"/>
                </a:rPr>
                <a:t>(a)</a:t>
              </a:r>
              <a:r>
                <a:rPr kumimoji="1" lang="zh-CN" altLang="zh-CN" b="1" dirty="0">
                  <a:solidFill>
                    <a:srgbClr val="FF0000"/>
                  </a:solidFill>
                  <a:ea typeface="楷体_GB2312" pitchFamily="49" charset="-122"/>
                </a:rPr>
                <a:t>点接触型</a:t>
              </a:r>
              <a:r>
                <a:rPr kumimoji="1" lang="zh-CN" altLang="zh-CN" dirty="0">
                  <a:solidFill>
                    <a:srgbClr val="FF0000"/>
                  </a:solidFill>
                  <a:ea typeface="楷体_GB2312" pitchFamily="49" charset="-122"/>
                </a:rPr>
                <a:t> </a:t>
              </a:r>
              <a:endParaRPr kumimoji="1" lang="zh-CN" altLang="en-US" dirty="0">
                <a:solidFill>
                  <a:srgbClr val="FF0000"/>
                </a:solidFill>
                <a:ea typeface="楷体_GB2312" pitchFamily="49" charset="-122"/>
              </a:endParaRPr>
            </a:p>
          </p:txBody>
        </p:sp>
        <p:sp>
          <p:nvSpPr>
            <p:cNvPr id="602122" name="Rectangle 10"/>
            <p:cNvSpPr>
              <a:spLocks noChangeArrowheads="1"/>
            </p:cNvSpPr>
            <p:nvPr/>
          </p:nvSpPr>
          <p:spPr bwMode="auto">
            <a:xfrm>
              <a:off x="315" y="3115"/>
              <a:ext cx="1614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00FF00"/>
                      </a:gs>
                      <a:gs pos="100000">
                        <a:srgbClr val="66FFFF"/>
                      </a:gs>
                    </a:gsLst>
                    <a:path path="rect">
                      <a:fillToRect t="100000" r="10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kumimoji="1" lang="zh-CN" altLang="en-US" b="1">
                  <a:solidFill>
                    <a:srgbClr val="FF0000"/>
                  </a:solidFill>
                  <a:ea typeface="楷体_GB2312" pitchFamily="49" charset="-122"/>
                </a:rPr>
                <a:t>二极管的结构示意图</a:t>
              </a:r>
              <a:endParaRPr kumimoji="1" lang="zh-CN" altLang="en-US">
                <a:solidFill>
                  <a:srgbClr val="FF0000"/>
                </a:solidFill>
                <a:ea typeface="楷体_GB2312" pitchFamily="49" charset="-122"/>
              </a:endParaRPr>
            </a:p>
          </p:txBody>
        </p:sp>
        <p:graphicFrame>
          <p:nvGraphicFramePr>
            <p:cNvPr id="602125" name="Object 13"/>
            <p:cNvGraphicFramePr>
              <a:graphicFrameLocks noChangeAspect="1"/>
            </p:cNvGraphicFramePr>
            <p:nvPr/>
          </p:nvGraphicFramePr>
          <p:xfrm>
            <a:off x="839" y="1842"/>
            <a:ext cx="2268" cy="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4" imgW="2456180" imgH="1245870" progId="Visio.Drawing.11">
                    <p:embed/>
                  </p:oleObj>
                </mc:Choice>
                <mc:Fallback>
                  <p:oleObj name="Visio" r:id="rId4" imgW="2456180" imgH="1245870" progId="Visio.Drawing.11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9" y="1842"/>
                          <a:ext cx="2268" cy="1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Text Box 3">
            <a:extLst>
              <a:ext uri="{FF2B5EF4-FFF2-40B4-BE49-F238E27FC236}">
                <a16:creationId xmlns:a16="http://schemas.microsoft.com/office/drawing/2014/main" id="{C7090051-5C32-AFC0-6D4B-4B808AB771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125538"/>
            <a:ext cx="7127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kumimoji="1" lang="zh-CN" altLang="en-US" dirty="0"/>
              <a:t>将</a:t>
            </a:r>
            <a:r>
              <a:rPr kumimoji="1" lang="en-US" altLang="zh-CN" b="1" dirty="0"/>
              <a:t>PN</a:t>
            </a:r>
            <a:r>
              <a:rPr kumimoji="1" lang="zh-CN" altLang="en-US" dirty="0"/>
              <a:t>结封装，引出两个电极，就构成了二极管。</a:t>
            </a:r>
          </a:p>
        </p:txBody>
      </p:sp>
    </p:spTree>
  </p:cSld>
  <p:clrMapOvr>
    <a:masterClrMapping/>
  </p:clrMapOvr>
  <p:transition>
    <p:random/>
    <p:sndAc>
      <p:stSnd>
        <p:snd r:embed="rId2" name="PROJCTOR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6021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6021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2" dur="1000"/>
                                        <p:tgtEl>
                                          <p:spTgt spid="602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021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2117" grpId="0" autoUpdateAnimBg="0"/>
      <p:bldP spid="602118" grpId="0" autoUpdateAnimBg="0"/>
      <p:bldP spid="602123" grpId="0" animBg="1" autoUpdateAnimBg="0"/>
      <p:bldP spid="2" grpId="0" build="p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fld id="{FDCC1CEC-3B2A-4E29-AEF6-9FBC815E59FB}" type="slidenum">
              <a:rPr lang="zh-CN" altLang="en-US"/>
              <a:t>7</a:t>
            </a:fld>
            <a:endParaRPr lang="en-US" altLang="zh-CN"/>
          </a:p>
        </p:txBody>
      </p:sp>
      <p:sp>
        <p:nvSpPr>
          <p:cNvPr id="603140" name="Text Box 4"/>
          <p:cNvSpPr txBox="1">
            <a:spLocks noChangeArrowheads="1"/>
          </p:cNvSpPr>
          <p:nvPr/>
        </p:nvSpPr>
        <p:spPr bwMode="auto">
          <a:xfrm>
            <a:off x="1187450" y="5192713"/>
            <a:ext cx="7740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00FF00"/>
                    </a:gs>
                    <a:gs pos="100000">
                      <a:srgbClr val="66FFFF"/>
                    </a:gs>
                  </a:gsLst>
                  <a:path path="rect">
                    <a:fillToRect t="100000" r="100000"/>
                  </a:path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/>
            <a:r>
              <a:rPr kumimoji="1" lang="en-US" altLang="zh-CN"/>
              <a:t>(a)</a:t>
            </a:r>
            <a:r>
              <a:rPr kumimoji="1" lang="zh-CN" altLang="en-US"/>
              <a:t>面接触型                          </a:t>
            </a:r>
            <a:r>
              <a:rPr kumimoji="1" lang="en-US" altLang="zh-CN"/>
              <a:t>(b)</a:t>
            </a:r>
            <a:r>
              <a:rPr kumimoji="1" lang="zh-CN" altLang="en-US"/>
              <a:t>硅平面型       </a:t>
            </a:r>
            <a:r>
              <a:rPr kumimoji="1" lang="en-US" altLang="zh-CN"/>
              <a:t>(c)</a:t>
            </a:r>
            <a:r>
              <a:rPr kumimoji="1" lang="zh-CN" altLang="en-US"/>
              <a:t>代表符号 </a:t>
            </a:r>
          </a:p>
        </p:txBody>
      </p:sp>
      <p:sp>
        <p:nvSpPr>
          <p:cNvPr id="603141" name="Text Box 5"/>
          <p:cNvSpPr txBox="1">
            <a:spLocks noChangeArrowheads="1"/>
          </p:cNvSpPr>
          <p:nvPr/>
        </p:nvSpPr>
        <p:spPr bwMode="auto">
          <a:xfrm>
            <a:off x="468313" y="1155700"/>
            <a:ext cx="2749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0000FF"/>
                    </a:gs>
                    <a:gs pos="100000">
                      <a:srgbClr val="66FFF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/>
            <a:r>
              <a:rPr kumimoji="1" lang="en-US" altLang="zh-CN" dirty="0">
                <a:solidFill>
                  <a:schemeClr val="hlink"/>
                </a:solidFill>
              </a:rPr>
              <a:t>(2) </a:t>
            </a:r>
            <a:r>
              <a:rPr kumimoji="1" lang="zh-CN" altLang="en-US" dirty="0">
                <a:solidFill>
                  <a:schemeClr val="hlink"/>
                </a:solidFill>
              </a:rPr>
              <a:t>面接触型二极管</a:t>
            </a:r>
          </a:p>
        </p:txBody>
      </p:sp>
      <p:sp>
        <p:nvSpPr>
          <p:cNvPr id="603142" name="AutoShape 6"/>
          <p:cNvSpPr>
            <a:spLocks noChangeArrowheads="1"/>
          </p:cNvSpPr>
          <p:nvPr/>
        </p:nvSpPr>
        <p:spPr bwMode="auto">
          <a:xfrm>
            <a:off x="4067175" y="1154113"/>
            <a:ext cx="4500563" cy="1033462"/>
          </a:xfrm>
          <a:prstGeom prst="wedgeEllipseCallout">
            <a:avLst>
              <a:gd name="adj1" fmla="val -56597"/>
              <a:gd name="adj2" fmla="val -30227"/>
            </a:avLst>
          </a:prstGeom>
          <a:gradFill rotWithShape="0">
            <a:gsLst>
              <a:gs pos="0">
                <a:srgbClr val="FFCCFF"/>
              </a:gs>
              <a:gs pos="50000">
                <a:srgbClr val="FFFFCC"/>
              </a:gs>
              <a:gs pos="100000">
                <a:srgbClr val="FFCC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l">
              <a:spcBef>
                <a:spcPct val="0"/>
              </a:spcBef>
            </a:pPr>
            <a:r>
              <a:rPr kumimoji="1" lang="zh-CN" altLang="en-US" b="1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    </a:t>
            </a:r>
            <a:r>
              <a:rPr kumimoji="1" lang="en-US" altLang="zh-CN" b="1" dirty="0">
                <a:solidFill>
                  <a:schemeClr val="hlink"/>
                </a:solidFill>
                <a:ea typeface="楷体_GB2312" pitchFamily="49" charset="-122"/>
              </a:rPr>
              <a:t>PN</a:t>
            </a:r>
            <a:r>
              <a:rPr kumimoji="1" lang="zh-CN" altLang="en-US" b="1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结面积大，用于工频大电流整流电路。</a:t>
            </a:r>
          </a:p>
        </p:txBody>
      </p:sp>
      <p:sp>
        <p:nvSpPr>
          <p:cNvPr id="603143" name="Text Box 7"/>
          <p:cNvSpPr txBox="1">
            <a:spLocks noChangeArrowheads="1"/>
          </p:cNvSpPr>
          <p:nvPr/>
        </p:nvSpPr>
        <p:spPr bwMode="auto">
          <a:xfrm>
            <a:off x="1254125" y="3184525"/>
            <a:ext cx="158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00FF00"/>
                    </a:gs>
                    <a:gs pos="100000">
                      <a:srgbClr val="66FFFF"/>
                    </a:gs>
                  </a:gsLst>
                  <a:path path="rect">
                    <a:fillToRect t="100000" r="100000"/>
                  </a:path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kumimoji="1" lang="en-US" altLang="zh-CN" sz="2000" b="1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(b)</a:t>
            </a:r>
            <a:r>
              <a:rPr kumimoji="1" lang="zh-CN" altLang="en-US" sz="2000" b="1">
                <a:solidFill>
                  <a:srgbClr val="FF0066"/>
                </a:solidFill>
                <a:latin typeface="楷体_GB2312" pitchFamily="49" charset="-122"/>
                <a:ea typeface="楷体_GB2312" pitchFamily="49" charset="-122"/>
              </a:rPr>
              <a:t>面接触型</a:t>
            </a:r>
          </a:p>
        </p:txBody>
      </p:sp>
      <p:pic>
        <p:nvPicPr>
          <p:cNvPr id="603144" name="Picture 8" descr="未标题-2 拷贝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01"/>
          <a:stretch>
            <a:fillRect/>
          </a:stretch>
        </p:blipFill>
        <p:spPr bwMode="auto">
          <a:xfrm>
            <a:off x="827088" y="2276475"/>
            <a:ext cx="6265862" cy="297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3145" name="Rectangle 9"/>
          <p:cNvSpPr>
            <a:spLocks noChangeArrowheads="1"/>
          </p:cNvSpPr>
          <p:nvPr/>
        </p:nvSpPr>
        <p:spPr bwMode="auto">
          <a:xfrm>
            <a:off x="323850" y="260350"/>
            <a:ext cx="619283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spcBef>
                <a:spcPct val="0"/>
              </a:spcBef>
              <a:defRPr sz="3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algn="l" eaLnBrk="0" hangingPunct="0">
              <a:spcBef>
                <a:spcPct val="0"/>
              </a:spcBef>
              <a:defRPr sz="3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eaLnBrk="0" hangingPunct="0">
              <a:spcBef>
                <a:spcPct val="0"/>
              </a:spcBef>
              <a:defRPr sz="3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eaLnBrk="0" hangingPunct="0">
              <a:spcBef>
                <a:spcPct val="0"/>
              </a:spcBef>
              <a:defRPr sz="3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eaLnBrk="0" hangingPunct="0">
              <a:spcBef>
                <a:spcPct val="0"/>
              </a:spcBef>
              <a:defRPr sz="3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r>
              <a:rPr lang="en-US" altLang="zh-CN"/>
              <a:t>1</a:t>
            </a:r>
            <a:r>
              <a:rPr lang="zh-CN" altLang="en-US"/>
              <a:t>、二极管的类型</a:t>
            </a:r>
          </a:p>
        </p:txBody>
      </p:sp>
      <p:graphicFrame>
        <p:nvGraphicFramePr>
          <p:cNvPr id="603146" name="Object 10"/>
          <p:cNvGraphicFramePr>
            <a:graphicFrameLocks noChangeAspect="1"/>
          </p:cNvGraphicFramePr>
          <p:nvPr/>
        </p:nvGraphicFramePr>
        <p:xfrm>
          <a:off x="7391400" y="2508250"/>
          <a:ext cx="889000" cy="2576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528955" imgH="1524000" progId="Visio.Drawing.11">
                  <p:embed/>
                </p:oleObj>
              </mc:Choice>
              <mc:Fallback>
                <p:oleObj name="Visio" r:id="rId5" imgW="528955" imgH="1524000" progId="Visio.Drawing.11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2508250"/>
                        <a:ext cx="889000" cy="2576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  <p:sndAc>
      <p:stSnd>
        <p:snd r:embed="rId2" name="PROJCTOR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03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03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3140" grpId="0"/>
      <p:bldP spid="603141" grpId="0"/>
      <p:bldP spid="603142" grpId="0" animBg="1" autoUpdateAnimBg="0"/>
      <p:bldP spid="6031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fld id="{9814895E-4447-4809-976F-7AD498C3B8D8}" type="slidenum">
              <a:rPr lang="zh-CN" altLang="en-US"/>
              <a:t>8</a:t>
            </a:fld>
            <a:endParaRPr lang="en-US" altLang="zh-CN"/>
          </a:p>
        </p:txBody>
      </p:sp>
      <p:sp>
        <p:nvSpPr>
          <p:cNvPr id="601091" name="Text Box 3"/>
          <p:cNvSpPr txBox="1">
            <a:spLocks noChangeArrowheads="1"/>
          </p:cNvSpPr>
          <p:nvPr/>
        </p:nvSpPr>
        <p:spPr bwMode="auto">
          <a:xfrm>
            <a:off x="323850" y="1125538"/>
            <a:ext cx="7127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kumimoji="1" lang="zh-CN" altLang="en-US" dirty="0"/>
              <a:t>将</a:t>
            </a:r>
            <a:r>
              <a:rPr kumimoji="1" lang="en-US" altLang="zh-CN" b="1" dirty="0"/>
              <a:t>PN</a:t>
            </a:r>
            <a:r>
              <a:rPr kumimoji="1" lang="zh-CN" altLang="en-US" dirty="0"/>
              <a:t>结封装，引出两个电极，就构成了二极管。</a:t>
            </a:r>
          </a:p>
        </p:txBody>
      </p:sp>
      <p:pic>
        <p:nvPicPr>
          <p:cNvPr id="601093" name="Picture 5" descr="二极管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92275" y="2284413"/>
            <a:ext cx="4964113" cy="251301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01094" name="AutoShape 6"/>
          <p:cNvSpPr/>
          <p:nvPr/>
        </p:nvSpPr>
        <p:spPr bwMode="auto">
          <a:xfrm>
            <a:off x="1116013" y="4905375"/>
            <a:ext cx="1273175" cy="900113"/>
          </a:xfrm>
          <a:prstGeom prst="borderCallout1">
            <a:avLst>
              <a:gd name="adj1" fmla="val 12699"/>
              <a:gd name="adj2" fmla="val 105986"/>
              <a:gd name="adj3" fmla="val -35097"/>
              <a:gd name="adj4" fmla="val 163593"/>
            </a:avLst>
          </a:prstGeom>
          <a:solidFill>
            <a:srgbClr val="66FFFF"/>
          </a:solidFill>
          <a:ln w="19050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zh-CN" altLang="en-US" b="1">
                <a:solidFill>
                  <a:schemeClr val="hlink"/>
                </a:solidFill>
                <a:latin typeface="Arial" panose="020B0604020202020204" pitchFamily="34" charset="0"/>
                <a:ea typeface="楷体_GB2312" pitchFamily="49" charset="-122"/>
              </a:rPr>
              <a:t>小功率二极管</a:t>
            </a:r>
          </a:p>
        </p:txBody>
      </p:sp>
      <p:sp>
        <p:nvSpPr>
          <p:cNvPr id="601095" name="AutoShape 7"/>
          <p:cNvSpPr/>
          <p:nvPr/>
        </p:nvSpPr>
        <p:spPr bwMode="auto">
          <a:xfrm>
            <a:off x="2700338" y="4906963"/>
            <a:ext cx="1258887" cy="863600"/>
          </a:xfrm>
          <a:prstGeom prst="borderCallout1">
            <a:avLst>
              <a:gd name="adj1" fmla="val 13236"/>
              <a:gd name="adj2" fmla="val 106051"/>
              <a:gd name="adj3" fmla="val -57171"/>
              <a:gd name="adj4" fmla="val 125222"/>
            </a:avLst>
          </a:prstGeom>
          <a:solidFill>
            <a:srgbClr val="66FFFF"/>
          </a:solidFill>
          <a:ln w="19050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zh-CN" altLang="en-US" b="1">
                <a:solidFill>
                  <a:schemeClr val="hlink"/>
                </a:solidFill>
                <a:latin typeface="Arial" panose="020B0604020202020204" pitchFamily="34" charset="0"/>
                <a:ea typeface="楷体_GB2312" pitchFamily="49" charset="-122"/>
              </a:rPr>
              <a:t>大功率二极管</a:t>
            </a:r>
          </a:p>
        </p:txBody>
      </p:sp>
      <p:sp>
        <p:nvSpPr>
          <p:cNvPr id="601096" name="AutoShape 8"/>
          <p:cNvSpPr/>
          <p:nvPr/>
        </p:nvSpPr>
        <p:spPr bwMode="auto">
          <a:xfrm>
            <a:off x="5292725" y="4905375"/>
            <a:ext cx="1295400" cy="865188"/>
          </a:xfrm>
          <a:prstGeom prst="borderCallout1">
            <a:avLst>
              <a:gd name="adj1" fmla="val 13213"/>
              <a:gd name="adj2" fmla="val -5884"/>
              <a:gd name="adj3" fmla="val -29356"/>
              <a:gd name="adj4" fmla="val -24389"/>
            </a:avLst>
          </a:prstGeom>
          <a:solidFill>
            <a:srgbClr val="66FFFF"/>
          </a:solidFill>
          <a:ln w="19050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zh-CN" altLang="en-US" b="1">
                <a:solidFill>
                  <a:schemeClr val="hlink"/>
                </a:solidFill>
                <a:latin typeface="Arial" panose="020B0604020202020204" pitchFamily="34" charset="0"/>
                <a:ea typeface="楷体_GB2312" pitchFamily="49" charset="-122"/>
              </a:rPr>
              <a:t>稳压</a:t>
            </a:r>
          </a:p>
          <a:p>
            <a:pPr>
              <a:spcBef>
                <a:spcPct val="0"/>
              </a:spcBef>
            </a:pPr>
            <a:r>
              <a:rPr lang="zh-CN" altLang="en-US" b="1">
                <a:solidFill>
                  <a:schemeClr val="hlink"/>
                </a:solidFill>
                <a:latin typeface="Arial" panose="020B0604020202020204" pitchFamily="34" charset="0"/>
                <a:ea typeface="楷体_GB2312" pitchFamily="49" charset="-122"/>
              </a:rPr>
              <a:t>二极管</a:t>
            </a:r>
          </a:p>
        </p:txBody>
      </p:sp>
      <p:sp>
        <p:nvSpPr>
          <p:cNvPr id="601097" name="AutoShape 9"/>
          <p:cNvSpPr/>
          <p:nvPr/>
        </p:nvSpPr>
        <p:spPr bwMode="auto">
          <a:xfrm>
            <a:off x="7164388" y="4906963"/>
            <a:ext cx="1295400" cy="898525"/>
          </a:xfrm>
          <a:prstGeom prst="borderCallout1">
            <a:avLst>
              <a:gd name="adj1" fmla="val 12722"/>
              <a:gd name="adj2" fmla="val -5884"/>
              <a:gd name="adj3" fmla="val -59542"/>
              <a:gd name="adj4" fmla="val -99264"/>
            </a:avLst>
          </a:prstGeom>
          <a:solidFill>
            <a:srgbClr val="66FFFF"/>
          </a:solidFill>
          <a:ln w="19050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zh-CN" altLang="en-US" b="1">
                <a:solidFill>
                  <a:schemeClr val="hlink"/>
                </a:solidFill>
                <a:latin typeface="Arial" panose="020B0604020202020204" pitchFamily="34" charset="0"/>
                <a:ea typeface="楷体_GB2312" pitchFamily="49" charset="-122"/>
              </a:rPr>
              <a:t>发光</a:t>
            </a:r>
          </a:p>
          <a:p>
            <a:pPr>
              <a:spcBef>
                <a:spcPct val="0"/>
              </a:spcBef>
            </a:pPr>
            <a:r>
              <a:rPr lang="zh-CN" altLang="en-US" b="1">
                <a:solidFill>
                  <a:schemeClr val="hlink"/>
                </a:solidFill>
                <a:latin typeface="Arial" panose="020B0604020202020204" pitchFamily="34" charset="0"/>
                <a:ea typeface="楷体_GB2312" pitchFamily="49" charset="-122"/>
              </a:rPr>
              <a:t>二极管</a:t>
            </a:r>
          </a:p>
        </p:txBody>
      </p:sp>
      <p:sp>
        <p:nvSpPr>
          <p:cNvPr id="601098" name="Rectangle 10"/>
          <p:cNvSpPr>
            <a:spLocks noGrp="1" noChangeArrowheads="1"/>
          </p:cNvSpPr>
          <p:nvPr>
            <p:ph type="title"/>
          </p:nvPr>
        </p:nvSpPr>
        <p:spPr>
          <a:xfrm>
            <a:off x="323850" y="260350"/>
            <a:ext cx="7920038" cy="720725"/>
          </a:xfrm>
        </p:spPr>
        <p:txBody>
          <a:bodyPr/>
          <a:lstStyle/>
          <a:p>
            <a:r>
              <a:rPr lang="en-US" altLang="zh-CN"/>
              <a:t>5.1  </a:t>
            </a:r>
            <a:r>
              <a:rPr lang="zh-CN" altLang="en-US"/>
              <a:t>半导体二极管的外部特性</a:t>
            </a:r>
          </a:p>
        </p:txBody>
      </p:sp>
      <p:graphicFrame>
        <p:nvGraphicFramePr>
          <p:cNvPr id="601099" name="Object 11"/>
          <p:cNvGraphicFramePr>
            <a:graphicFrameLocks noChangeAspect="1"/>
          </p:cNvGraphicFramePr>
          <p:nvPr/>
        </p:nvGraphicFramePr>
        <p:xfrm>
          <a:off x="2725738" y="1570038"/>
          <a:ext cx="2314575" cy="70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362710" imgH="421640" progId="Visio.Drawing.11">
                  <p:embed/>
                </p:oleObj>
              </mc:Choice>
              <mc:Fallback>
                <p:oleObj name="Visio" r:id="rId3" imgW="1362710" imgH="421640" progId="Visio.Drawing.11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5738" y="1570038"/>
                        <a:ext cx="2314575" cy="706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1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0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010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010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0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0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0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0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1091" grpId="0" build="p" autoUpdateAnimBg="0"/>
      <p:bldP spid="601094" grpId="0" animBg="1"/>
      <p:bldP spid="601095" grpId="0" animBg="1"/>
      <p:bldP spid="601096" grpId="0" animBg="1"/>
      <p:bldP spid="60109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c8f1cf53-f8ae-420a-98ee-329a3d28049e"/>
  <p:tag name="COMMONDATA" val="eyJoZGlkIjoiMjYyNTk4NjY1N2E0MjQwNjBlYzg1Y2Y3ZGJiNWQxYT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BLANK" val="[{&quot;num&quot;:1,&quot;caseSensitive&quot;:false,&quot;fuzzyMatch&quot;:false,&quot;Score&quot;:1.0,&quot;answers&quot;:[&quot;断开&quot;]},{&quot;num&quot;:2,&quot;caseSensitive&quot;:false,&quot;fuzzyMatch&quot;:false,&quot;Score&quot;:1.0,&quot;answers&quot;:[&quot;1&quot;]},{&quot;num&quot;:3,&quot;caseSensitive&quot;:false,&quot;fuzzyMatch&quot;:false,&quot;Score&quot;:1.0,&quot;answers&quot;:[&quot;0&quot;]},{&quot;num&quot;:4,&quot;caseSensitive&quot;:false,&quot;fuzzyMatch&quot;:false,&quot;Score&quot;:1.0,&quot;answers&quot;:[&quot;1&quot;]},{&quot;num&quot;:5,&quot;caseSensitive&quot;:false,&quot;fuzzyMatch&quot;:false,&quot;Score&quot;:1.0,&quot;answers&quot;:[&quot;-5&quot;]},{&quot;num&quot;:6,&quot;caseSensitive&quot;:false,&quot;fuzzyMatch&quot;:false,&quot;Score&quot;:1.0,&quot;answers&quot;:[&quot;高于&quot;,&quot;大于&quot;]},{&quot;num&quot;:7,&quot;caseSensitive&quot;:false,&quot;fuzzyMatch&quot;:false,&quot;Score&quot;:1.0,&quot;answers&quot;:[&quot;导通&quot;]},{&quot;num&quot;:8,&quot;caseSensitive&quot;:false,&quot;fuzzyMatch&quot;:false,&quot;Score&quot;:1.0,&quot;answers&quot;:[&quot;电压源&quot;,&quot;0.7V电压源&quot;,&quot;理想电压源&quot;,&quot;0.7V理想电压源&quot;]},{&quot;num&quot;:9,&quot;caseSensitive&quot;:false,&quot;fuzzyMatch&quot;:false,&quot;Score&quot;:1.0,&quot;answers&quot;:[&quot;大于&quot;,&quot;高于&quot;]},{&quot;num&quot;:10,&quot;caseSensitive&quot;:false,&quot;fuzzyMatch&quot;:false,&quot;Score&quot;:1.0,&quot;answers&quot;:[&quot;导通&quot;]},{&quot;num&quot;:11,&quot;caseSensitive&quot;:false,&quot;fuzzyMatch&quot;:false,&quot;Score&quot;:1.0,&quot;answers&quot;:[&quot;电压源&quot;,&quot;0.7V电压源&quot;,&quot;理想电压源&quot;,&quot;0.7V电压源&quot;]}]"/>
  <p:tag name="PROBLEMSCORE" val="11.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OOCVIDEO" val="59018"/>
  <p:tag name="MOOCFILETYPE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OOCVIDEO" val="59019"/>
  <p:tag name="MOOCFILE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OOCVIDEO" val="59020"/>
  <p:tag name="MOOCFILE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OOCVIDEO" val="59021"/>
  <p:tag name="MOOCFILE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OOCVIDEO" val="59022"/>
  <p:tag name="MOOCFILE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OOCVIDEO" val="59023"/>
  <p:tag name="MOOCFILE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OOCVIDEO" val="59024"/>
  <p:tag name="MOOCFILETYPE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BLANK" val="[{&quot;num&quot;:1,&quot;caseSensitive&quot;:false,&quot;fuzzyMatch&quot;:false,&quot;Score&quot;:1.0,&quot;answers&quot;:[&quot;理想&quot;]},{&quot;num&quot;:2,&quot;caseSensitive&quot;:false,&quot;fuzzyMatch&quot;:false,&quot;Score&quot;:1.0,&quot;answers&quot;:[&quot;恒压降&quot;]},{&quot;num&quot;:3,&quot;caseSensitive&quot;:false,&quot;fuzzyMatch&quot;:false,&quot;Score&quot;:1.0,&quot;answers&quot;:[&quot;交流小信号&quot;,&quot;微变等效&quot;]}]"/>
  <p:tag name="PROBLEMSCORE" val="3.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BLANK" val="[{&quot;num&quot;:1,&quot;caseSensitive&quot;:false,&quot;fuzzyMatch&quot;:false,&quot;Score&quot;:1.0,&quot;answers&quot;:[&quot;1&quot;]},{&quot;num&quot;:2,&quot;caseSensitive&quot;:false,&quot;fuzzyMatch&quot;:false,&quot;Score&quot;:1.0,&quot;answers&quot;:[&quot;0&quot;]},{&quot;num&quot;:3,&quot;caseSensitive&quot;:false,&quot;fuzzyMatch&quot;:false,&quot;Score&quot;:1.0,&quot;answers&quot;:[&quot;导通&quot;]},{&quot;num&quot;:4,&quot;caseSensitive&quot;:false,&quot;fuzzyMatch&quot;:false,&quot;Score&quot;:1.0,&quot;answers&quot;:[&quot;导线&quot;,&quot;短路&quot;,&quot;短路线&quot;]},{&quot;num&quot;:5,&quot;caseSensitive&quot;:false,&quot;fuzzyMatch&quot;:false,&quot;Score&quot;:1.0,&quot;answers&quot;:[&quot;1&quot;]}]"/>
  <p:tag name="PROBLEMSCORE" val="5.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heme/theme1.xml><?xml version="1.0" encoding="utf-8"?>
<a:theme xmlns:a="http://schemas.openxmlformats.org/drawingml/2006/main" name="默认设计模板">
  <a:themeElements>
    <a:clrScheme name="默认设计模板 9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6"/>
      </a:hlink>
      <a:folHlink>
        <a:srgbClr val="292929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FF0000"/>
        </a:hlink>
        <a:folHlink>
          <a:srgbClr val="11111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6"/>
        </a:hlink>
        <a:folHlink>
          <a:srgbClr val="29292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默认设计模板 9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6"/>
      </a:hlink>
      <a:folHlink>
        <a:srgbClr val="292929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FF0000"/>
        </a:hlink>
        <a:folHlink>
          <a:srgbClr val="11111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6"/>
        </a:hlink>
        <a:folHlink>
          <a:srgbClr val="29292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Blends</Template>
  <TotalTime>1840</TotalTime>
  <Words>3048</Words>
  <Application>Microsoft Office PowerPoint</Application>
  <PresentationFormat>全屏显示(4:3)</PresentationFormat>
  <Paragraphs>447</Paragraphs>
  <Slides>49</Slides>
  <Notes>1</Notes>
  <HiddenSlides>1</HiddenSlides>
  <MMClips>2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49</vt:i4>
      </vt:variant>
    </vt:vector>
  </HeadingPairs>
  <TitlesOfParts>
    <vt:vector size="64" baseType="lpstr">
      <vt:lpstr>黑体</vt:lpstr>
      <vt:lpstr>楷体</vt:lpstr>
      <vt:lpstr>楷体_GB2312</vt:lpstr>
      <vt:lpstr>宋体</vt:lpstr>
      <vt:lpstr>Microsoft Yahei</vt:lpstr>
      <vt:lpstr>Microsoft Yahei</vt:lpstr>
      <vt:lpstr>Arial</vt:lpstr>
      <vt:lpstr>Calibri</vt:lpstr>
      <vt:lpstr>Times New Roman</vt:lpstr>
      <vt:lpstr>Wingdings</vt:lpstr>
      <vt:lpstr>默认设计模板</vt:lpstr>
      <vt:lpstr>1_默认设计模板</vt:lpstr>
      <vt:lpstr>Visio</vt:lpstr>
      <vt:lpstr>Equation</vt:lpstr>
      <vt:lpstr>公式</vt:lpstr>
      <vt:lpstr>第5章 半导体二极管及直流稳压电源</vt:lpstr>
      <vt:lpstr>第5章 半导体二极管及直流稳压电源</vt:lpstr>
      <vt:lpstr>慕课预习</vt:lpstr>
      <vt:lpstr>5.1  半导体二极管的外部特性</vt:lpstr>
      <vt:lpstr>5.1  半导体二极管的外部特性</vt:lpstr>
      <vt:lpstr>PowerPoint 演示文稿</vt:lpstr>
      <vt:lpstr>1、二极管的类型</vt:lpstr>
      <vt:lpstr>PowerPoint 演示文稿</vt:lpstr>
      <vt:lpstr>5.1  半导体二极管的外部特性</vt:lpstr>
      <vt:lpstr>PowerPoint 演示文稿</vt:lpstr>
      <vt:lpstr>2、 二极管的伏安特性</vt:lpstr>
      <vt:lpstr>2、 二极管的伏安特性</vt:lpstr>
      <vt:lpstr> 2、 二极管的伏安特性</vt:lpstr>
      <vt:lpstr>2、 二极管的伏安特性</vt:lpstr>
      <vt:lpstr>2、 二极管的伏安特性 </vt:lpstr>
      <vt:lpstr>2、 二极管的伏安特性 </vt:lpstr>
      <vt:lpstr> 2、 二极管的伏安特性 </vt:lpstr>
      <vt:lpstr> 2、 二极管的伏安特性</vt:lpstr>
      <vt:lpstr>PowerPoint 演示文稿</vt:lpstr>
      <vt:lpstr>PowerPoint 演示文稿</vt:lpstr>
      <vt:lpstr>PowerPoint 演示文稿</vt:lpstr>
      <vt:lpstr>PowerPoint 演示文稿</vt:lpstr>
      <vt:lpstr>第5章 半导体二极管及直流稳压电源</vt:lpstr>
      <vt:lpstr>第5章 半导体二极管及直流稳压电源</vt:lpstr>
      <vt:lpstr>PowerPoint 演示文稿</vt:lpstr>
      <vt:lpstr>5.2  晶体二极管电路的分析方法</vt:lpstr>
      <vt:lpstr>PowerPoint 演示文稿</vt:lpstr>
      <vt:lpstr>PowerPoint 演示文稿</vt:lpstr>
      <vt:lpstr>PowerPoint 演示文稿</vt:lpstr>
      <vt:lpstr>5.2.2  晶体二极管电路的分析方法</vt:lpstr>
      <vt:lpstr>5.2.2  晶体二极管电路的分析方法</vt:lpstr>
      <vt:lpstr>3.简化模型分析法</vt:lpstr>
      <vt:lpstr>3.简化模型分析法</vt:lpstr>
      <vt:lpstr>3.简化模型分析法</vt:lpstr>
      <vt:lpstr>PowerPoint 演示文稿</vt:lpstr>
      <vt:lpstr>【例】</vt:lpstr>
      <vt:lpstr>二极管电路分析步骤总结：</vt:lpstr>
      <vt:lpstr>【例】</vt:lpstr>
      <vt:lpstr>PowerPoint 演示文稿</vt:lpstr>
      <vt:lpstr>【例】</vt:lpstr>
      <vt:lpstr>3.简化模型分析法</vt:lpstr>
      <vt:lpstr>【例】</vt:lpstr>
      <vt:lpstr>3.简化模型分析法</vt:lpstr>
      <vt:lpstr>3.简化模型分析法</vt:lpstr>
      <vt:lpstr>3.简化模型分析法</vt:lpstr>
      <vt:lpstr>3.简化模型分析法</vt:lpstr>
      <vt:lpstr>3.简化模型分析法</vt:lpstr>
      <vt:lpstr>PowerPoint 演示文稿</vt:lpstr>
      <vt:lpstr>第5章 半导体二极管及直流稳压电源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xie huan</cp:lastModifiedBy>
  <cp:revision>845</cp:revision>
  <dcterms:created xsi:type="dcterms:W3CDTF">2113-01-01T00:00:00Z</dcterms:created>
  <dcterms:modified xsi:type="dcterms:W3CDTF">2023-10-07T12:18:30Z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2587A796CEB840CC87A4D88521DFEA2D_12</vt:lpwstr>
  </property>
  <property fmtid="{D5CDD505-2E9C-101B-9397-08002B2CF9AE}" pid="3" name="KSOProductBuildVer">
    <vt:lpwstr>2052-11.1.0.14309</vt:lpwstr>
  </property>
</Properties>
</file>